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52" r:id="rId2"/>
    <p:sldMasterId id="2147483864" r:id="rId3"/>
  </p:sldMasterIdLst>
  <p:notesMasterIdLst>
    <p:notesMasterId r:id="rId21"/>
  </p:notesMasterIdLst>
  <p:handoutMasterIdLst>
    <p:handoutMasterId r:id="rId22"/>
  </p:handoutMasterIdLst>
  <p:sldIdLst>
    <p:sldId id="264" r:id="rId4"/>
    <p:sldId id="256" r:id="rId5"/>
    <p:sldId id="286" r:id="rId6"/>
    <p:sldId id="280" r:id="rId7"/>
    <p:sldId id="282" r:id="rId8"/>
    <p:sldId id="283" r:id="rId9"/>
    <p:sldId id="284" r:id="rId10"/>
    <p:sldId id="285" r:id="rId11"/>
    <p:sldId id="287" r:id="rId12"/>
    <p:sldId id="288" r:id="rId13"/>
    <p:sldId id="290" r:id="rId14"/>
    <p:sldId id="289" r:id="rId15"/>
    <p:sldId id="292" r:id="rId16"/>
    <p:sldId id="291" r:id="rId17"/>
    <p:sldId id="293" r:id="rId18"/>
    <p:sldId id="281" r:id="rId19"/>
    <p:sldId id="298" r:id="rId20"/>
  </p:sldIdLst>
  <p:sldSz cx="9144000" cy="6858000" type="screen4x3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043"/>
    <a:srgbClr val="00FF00"/>
    <a:srgbClr val="006600"/>
    <a:srgbClr val="FFA7A7"/>
    <a:srgbClr val="CFF200"/>
    <a:srgbClr val="CC9900"/>
    <a:srgbClr val="CC66FF"/>
    <a:srgbClr val="FF5050"/>
    <a:srgbClr val="33CC33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 s motivem 2 – zvýraznění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4660"/>
  </p:normalViewPr>
  <p:slideViewPr>
    <p:cSldViewPr>
      <p:cViewPr>
        <p:scale>
          <a:sx n="70" d="100"/>
          <a:sy n="70" d="100"/>
        </p:scale>
        <p:origin x="-111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AB4149-E129-4913-9964-F13027194E57}" type="doc">
      <dgm:prSet loTypeId="urn:microsoft.com/office/officeart/2005/8/layout/chevronAccent+Icon" loCatId="officeonline" qsTypeId="urn:microsoft.com/office/officeart/2005/8/quickstyle/simple3" qsCatId="simple" csTypeId="urn:microsoft.com/office/officeart/2005/8/colors/accent1_2" csCatId="accent1" phldr="1"/>
      <dgm:spPr/>
    </dgm:pt>
    <dgm:pt modelId="{494D3E44-9A23-49A7-A76B-DE6B826F9EA9}">
      <dgm:prSet phldrT="[Text]" custT="1"/>
      <dgm:spPr>
        <a:solidFill>
          <a:schemeClr val="bg2">
            <a:lumMod val="50000"/>
            <a:alpha val="90000"/>
          </a:schemeClr>
        </a:solidFill>
        <a:ln w="28575"/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Fáze Měsíce</a:t>
          </a:r>
          <a:endParaRPr lang="cs-CZ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7D64B808-FDB8-496C-99AC-DA2BBAEB0337}" type="parTrans" cxnId="{903ADBBF-4FCF-4F92-A30E-842A40A1866D}">
      <dgm:prSet/>
      <dgm:spPr/>
      <dgm:t>
        <a:bodyPr/>
        <a:lstStyle/>
        <a:p>
          <a:endParaRPr lang="cs-CZ"/>
        </a:p>
      </dgm:t>
    </dgm:pt>
    <dgm:pt modelId="{DCDFCA1F-1A19-4B2E-9B18-E9E84D0E9770}" type="sibTrans" cxnId="{903ADBBF-4FCF-4F92-A30E-842A40A1866D}">
      <dgm:prSet/>
      <dgm:spPr/>
      <dgm:t>
        <a:bodyPr/>
        <a:lstStyle/>
        <a:p>
          <a:endParaRPr lang="cs-CZ"/>
        </a:p>
      </dgm:t>
    </dgm:pt>
    <dgm:pt modelId="{A991CE37-0AED-4751-8C9A-1FDC32D690BC}">
      <dgm:prSet phldrT="[Text]" custT="1"/>
      <dgm:spPr>
        <a:solidFill>
          <a:srgbClr val="FF7043">
            <a:alpha val="90000"/>
          </a:srgbClr>
        </a:solidFill>
        <a:ln w="28575">
          <a:solidFill>
            <a:schemeClr val="tx1"/>
          </a:solidFill>
        </a:ln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Calibri" pitchFamily="34" charset="0"/>
            </a:rPr>
            <a:t>Zatmění Měsíce</a:t>
          </a:r>
          <a:endParaRPr lang="cs-CZ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  <a:cs typeface="Calibri" pitchFamily="34" charset="0"/>
          </a:endParaRPr>
        </a:p>
      </dgm:t>
    </dgm:pt>
    <dgm:pt modelId="{A44A37C4-E8CE-4574-B7C0-511C6A2DE14C}" type="parTrans" cxnId="{2F6BEFE5-33FA-461A-9C1C-D8B3C14BCD1F}">
      <dgm:prSet/>
      <dgm:spPr/>
      <dgm:t>
        <a:bodyPr/>
        <a:lstStyle/>
        <a:p>
          <a:endParaRPr lang="cs-CZ"/>
        </a:p>
      </dgm:t>
    </dgm:pt>
    <dgm:pt modelId="{225DF155-029F-48B0-8375-CCA20C8FD025}" type="sibTrans" cxnId="{2F6BEFE5-33FA-461A-9C1C-D8B3C14BCD1F}">
      <dgm:prSet/>
      <dgm:spPr/>
      <dgm:t>
        <a:bodyPr/>
        <a:lstStyle/>
        <a:p>
          <a:endParaRPr lang="cs-CZ"/>
        </a:p>
      </dgm:t>
    </dgm:pt>
    <dgm:pt modelId="{4CFEAECA-A5E9-4EEA-AA03-3E28932718B9}" type="pres">
      <dgm:prSet presAssocID="{26AB4149-E129-4913-9964-F13027194E57}" presName="Name0" presStyleCnt="0">
        <dgm:presLayoutVars>
          <dgm:dir/>
          <dgm:resizeHandles val="exact"/>
        </dgm:presLayoutVars>
      </dgm:prSet>
      <dgm:spPr/>
    </dgm:pt>
    <dgm:pt modelId="{A39E9FFB-A006-4AD6-BE16-EA841F9614A3}" type="pres">
      <dgm:prSet presAssocID="{494D3E44-9A23-49A7-A76B-DE6B826F9EA9}" presName="composite" presStyleCnt="0"/>
      <dgm:spPr/>
    </dgm:pt>
    <dgm:pt modelId="{E7E669C7-2BF0-45F9-9719-CD7D4EB6D3D8}" type="pres">
      <dgm:prSet presAssocID="{494D3E44-9A23-49A7-A76B-DE6B826F9EA9}" presName="bgChev" presStyleLbl="node1" presStyleIdx="0" presStyleCnt="2" custScaleX="99562" custScaleY="131364" custLinFactNeighborX="-3" custLinFactNeighborY="-26102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4247FC86-4EB0-4B53-ABFC-66340212B126}" type="pres">
      <dgm:prSet presAssocID="{494D3E44-9A23-49A7-A76B-DE6B826F9EA9}" presName="txNode" presStyleLbl="fgAcc1" presStyleIdx="0" presStyleCnt="2" custScaleX="121314" custScaleY="93231" custLinFactNeighborX="5027" custLinFactNeighborY="606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8AE6ECE-925C-4372-9EF7-62006BEF71EA}" type="pres">
      <dgm:prSet presAssocID="{DCDFCA1F-1A19-4B2E-9B18-E9E84D0E9770}" presName="compositeSpace" presStyleCnt="0"/>
      <dgm:spPr/>
    </dgm:pt>
    <dgm:pt modelId="{733BBF27-CB7C-4CE9-952C-8EE7316A787B}" type="pres">
      <dgm:prSet presAssocID="{A991CE37-0AED-4751-8C9A-1FDC32D690BC}" presName="composite" presStyleCnt="0"/>
      <dgm:spPr/>
    </dgm:pt>
    <dgm:pt modelId="{CD78D7D0-8D5C-42BA-A09C-D4C2F0655501}" type="pres">
      <dgm:prSet presAssocID="{A991CE37-0AED-4751-8C9A-1FDC32D690BC}" presName="bgChev" presStyleLbl="node1" presStyleIdx="1" presStyleCnt="2" custScaleY="127581" custLinFactNeighborX="-162" custLinFactNeighborY="-3447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2E5073DD-8F46-44C9-BC92-62127A41A80C}" type="pres">
      <dgm:prSet presAssocID="{A991CE37-0AED-4751-8C9A-1FDC32D690BC}" presName="txNode" presStyleLbl="fgAcc1" presStyleIdx="1" presStyleCnt="2" custScaleX="115310" custScaleY="93231" custLinFactNeighborX="3444" custLinFactNeighborY="1083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03ADBBF-4FCF-4F92-A30E-842A40A1866D}" srcId="{26AB4149-E129-4913-9964-F13027194E57}" destId="{494D3E44-9A23-49A7-A76B-DE6B826F9EA9}" srcOrd="0" destOrd="0" parTransId="{7D64B808-FDB8-496C-99AC-DA2BBAEB0337}" sibTransId="{DCDFCA1F-1A19-4B2E-9B18-E9E84D0E9770}"/>
    <dgm:cxn modelId="{43942740-F9CC-4E9A-8F57-020A3F3F69C5}" type="presOf" srcId="{A991CE37-0AED-4751-8C9A-1FDC32D690BC}" destId="{2E5073DD-8F46-44C9-BC92-62127A41A80C}" srcOrd="0" destOrd="0" presId="urn:microsoft.com/office/officeart/2005/8/layout/chevronAccent+Icon"/>
    <dgm:cxn modelId="{2F6BEFE5-33FA-461A-9C1C-D8B3C14BCD1F}" srcId="{26AB4149-E129-4913-9964-F13027194E57}" destId="{A991CE37-0AED-4751-8C9A-1FDC32D690BC}" srcOrd="1" destOrd="0" parTransId="{A44A37C4-E8CE-4574-B7C0-511C6A2DE14C}" sibTransId="{225DF155-029F-48B0-8375-CCA20C8FD025}"/>
    <dgm:cxn modelId="{3C6549E0-EDF9-40E9-A9DF-20B37B62C50B}" type="presOf" srcId="{26AB4149-E129-4913-9964-F13027194E57}" destId="{4CFEAECA-A5E9-4EEA-AA03-3E28932718B9}" srcOrd="0" destOrd="0" presId="urn:microsoft.com/office/officeart/2005/8/layout/chevronAccent+Icon"/>
    <dgm:cxn modelId="{90FBA9B3-B8E2-4218-BB9F-432665C46A4C}" type="presOf" srcId="{494D3E44-9A23-49A7-A76B-DE6B826F9EA9}" destId="{4247FC86-4EB0-4B53-ABFC-66340212B126}" srcOrd="0" destOrd="0" presId="urn:microsoft.com/office/officeart/2005/8/layout/chevronAccent+Icon"/>
    <dgm:cxn modelId="{36F17496-9ED0-449C-902D-C991B35F8C06}" type="presParOf" srcId="{4CFEAECA-A5E9-4EEA-AA03-3E28932718B9}" destId="{A39E9FFB-A006-4AD6-BE16-EA841F9614A3}" srcOrd="0" destOrd="0" presId="urn:microsoft.com/office/officeart/2005/8/layout/chevronAccent+Icon"/>
    <dgm:cxn modelId="{5DC2D337-1CFE-4495-A03D-7E282EF56A67}" type="presParOf" srcId="{A39E9FFB-A006-4AD6-BE16-EA841F9614A3}" destId="{E7E669C7-2BF0-45F9-9719-CD7D4EB6D3D8}" srcOrd="0" destOrd="0" presId="urn:microsoft.com/office/officeart/2005/8/layout/chevronAccent+Icon"/>
    <dgm:cxn modelId="{B8FB0A6C-225F-4993-B513-A10F4B9D51BE}" type="presParOf" srcId="{A39E9FFB-A006-4AD6-BE16-EA841F9614A3}" destId="{4247FC86-4EB0-4B53-ABFC-66340212B126}" srcOrd="1" destOrd="0" presId="urn:microsoft.com/office/officeart/2005/8/layout/chevronAccent+Icon"/>
    <dgm:cxn modelId="{E3E60D19-9224-41C6-8DD6-E38AA1252A6E}" type="presParOf" srcId="{4CFEAECA-A5E9-4EEA-AA03-3E28932718B9}" destId="{18AE6ECE-925C-4372-9EF7-62006BEF71EA}" srcOrd="1" destOrd="0" presId="urn:microsoft.com/office/officeart/2005/8/layout/chevronAccent+Icon"/>
    <dgm:cxn modelId="{9DB9194C-1C4F-4262-9DE7-326A966C3E26}" type="presParOf" srcId="{4CFEAECA-A5E9-4EEA-AA03-3E28932718B9}" destId="{733BBF27-CB7C-4CE9-952C-8EE7316A787B}" srcOrd="2" destOrd="0" presId="urn:microsoft.com/office/officeart/2005/8/layout/chevronAccent+Icon"/>
    <dgm:cxn modelId="{C9628E1D-0A67-4AF5-BDBD-6C58DEA668A2}" type="presParOf" srcId="{733BBF27-CB7C-4CE9-952C-8EE7316A787B}" destId="{CD78D7D0-8D5C-42BA-A09C-D4C2F0655501}" srcOrd="0" destOrd="0" presId="urn:microsoft.com/office/officeart/2005/8/layout/chevronAccent+Icon"/>
    <dgm:cxn modelId="{3049843E-F419-4293-B130-F1B817D19C58}" type="presParOf" srcId="{733BBF27-CB7C-4CE9-952C-8EE7316A787B}" destId="{2E5073DD-8F46-44C9-BC92-62127A41A80C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669C7-2BF0-45F9-9719-CD7D4EB6D3D8}">
      <dsp:nvSpPr>
        <dsp:cNvPr id="0" name=""/>
        <dsp:cNvSpPr/>
      </dsp:nvSpPr>
      <dsp:spPr>
        <a:xfrm>
          <a:off x="3709" y="0"/>
          <a:ext cx="3423864" cy="1743759"/>
        </a:xfrm>
        <a:prstGeom prst="chevron">
          <a:avLst>
            <a:gd name="adj" fmla="val 4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247FC86-4EB0-4B53-ABFC-66340212B126}">
      <dsp:nvSpPr>
        <dsp:cNvPr id="0" name=""/>
        <dsp:cNvSpPr/>
      </dsp:nvSpPr>
      <dsp:spPr>
        <a:xfrm>
          <a:off x="749834" y="870268"/>
          <a:ext cx="3522937" cy="1237572"/>
        </a:xfrm>
        <a:prstGeom prst="roundRect">
          <a:avLst>
            <a:gd name="adj" fmla="val 10000"/>
          </a:avLst>
        </a:prstGeom>
        <a:solidFill>
          <a:schemeClr val="bg2">
            <a:lumMod val="50000"/>
            <a:alpha val="90000"/>
          </a:schemeClr>
        </a:solidFill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Fáze Měsíce</a:t>
          </a:r>
          <a:endParaRPr lang="cs-CZ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786081" y="906515"/>
        <a:ext cx="3450443" cy="1165078"/>
      </dsp:txXfrm>
    </dsp:sp>
    <dsp:sp modelId="{CD78D7D0-8D5C-42BA-A09C-D4C2F0655501}">
      <dsp:nvSpPr>
        <dsp:cNvPr id="0" name=""/>
        <dsp:cNvSpPr/>
      </dsp:nvSpPr>
      <dsp:spPr>
        <a:xfrm>
          <a:off x="4228206" y="0"/>
          <a:ext cx="3438926" cy="1693543"/>
        </a:xfrm>
        <a:prstGeom prst="chevron">
          <a:avLst>
            <a:gd name="adj" fmla="val 4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E5073DD-8F46-44C9-BC92-62127A41A80C}">
      <dsp:nvSpPr>
        <dsp:cNvPr id="0" name=""/>
        <dsp:cNvSpPr/>
      </dsp:nvSpPr>
      <dsp:spPr>
        <a:xfrm>
          <a:off x="4932337" y="921111"/>
          <a:ext cx="3348582" cy="1237572"/>
        </a:xfrm>
        <a:prstGeom prst="roundRect">
          <a:avLst>
            <a:gd name="adj" fmla="val 10000"/>
          </a:avLst>
        </a:prstGeom>
        <a:solidFill>
          <a:srgbClr val="FF7043">
            <a:alpha val="90000"/>
          </a:srgbClr>
        </a:solidFill>
        <a:ln w="28575" cap="flat" cmpd="sng" algn="ctr">
          <a:solidFill>
            <a:schemeClr val="tx1"/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Calibri" pitchFamily="34" charset="0"/>
            </a:rPr>
            <a:t>Zatmění Měsíce</a:t>
          </a:r>
          <a:endParaRPr lang="cs-CZ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  <a:cs typeface="Calibri" pitchFamily="34" charset="0"/>
          </a:endParaRPr>
        </a:p>
      </dsp:txBody>
      <dsp:txXfrm>
        <a:off x="4968584" y="957358"/>
        <a:ext cx="3276088" cy="1165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 dvojité šipky – zvýraznění"/>
  <dgm:desc val="Umožňuje znázornit postupné kroky v úkolu, procesu nebo pracovním postupu či zdůraznit pohyb nebo směr. Nejvhodnější je pro práci s minimálním množstvím textu úrovně 1 a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49015D87-69FB-4BA3-9AE9-9D056D001163}" type="datetimeFigureOut">
              <a:rPr lang="cs-CZ" smtClean="0"/>
              <a:t>19.02.2021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5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5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7A013962-5FAC-40D7-B1E9-2C7F2BD1163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70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4B46E980-5AB9-40E3-850F-4491BDAC9D79}" type="datetimeFigureOut">
              <a:rPr lang="cs-CZ" smtClean="0"/>
              <a:t>19.02.2021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724203"/>
            <a:ext cx="5486400" cy="4475559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5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5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192D0FF0-5463-4795-B37C-19F0B4B96B4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5312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19.02.2021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576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19.02.2021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864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19.02.2021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6816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C6E3-9C21-419C-B41A-04833FDFCAF6}" type="datetimeFigureOut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19.02.2021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845AB5-4FEB-4019-9C26-1D249377BA0B}" type="slidenum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63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C6E3-9C21-419C-B41A-04833FDFCAF6}" type="datetimeFigureOut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19.02.2021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845AB5-4FEB-4019-9C26-1D249377BA0B}" type="slidenum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56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C6E3-9C21-419C-B41A-04833FDFCAF6}" type="datetimeFigureOut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19.02.2021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845AB5-4FEB-4019-9C26-1D249377BA0B}" type="slidenum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30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C6E3-9C21-419C-B41A-04833FDFCAF6}" type="datetimeFigureOut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19.02.2021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845AB5-4FEB-4019-9C26-1D249377BA0B}" type="slidenum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C6E3-9C21-419C-B41A-04833FDFCAF6}" type="datetimeFigureOut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19.02.2021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845AB5-4FEB-4019-9C26-1D249377BA0B}" type="slidenum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3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C6E3-9C21-419C-B41A-04833FDFCAF6}" type="datetimeFigureOut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19.02.2021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845AB5-4FEB-4019-9C26-1D249377BA0B}" type="slidenum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44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C6E3-9C21-419C-B41A-04833FDFCAF6}" type="datetimeFigureOut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19.02.2021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845AB5-4FEB-4019-9C26-1D249377BA0B}" type="slidenum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97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C6E3-9C21-419C-B41A-04833FDFCAF6}" type="datetimeFigureOut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19.02.2021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845AB5-4FEB-4019-9C26-1D249377BA0B}" type="slidenum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1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19.02.2021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4752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C6E3-9C21-419C-B41A-04833FDFCAF6}" type="datetimeFigureOut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19.02.2021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845AB5-4FEB-4019-9C26-1D249377BA0B}" type="slidenum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C6E3-9C21-419C-B41A-04833FDFCAF6}" type="datetimeFigureOut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19.02.2021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5AB5-4FEB-4019-9C26-1D249377BA0B}" type="slidenum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71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C6E3-9C21-419C-B41A-04833FDFCAF6}" type="datetimeFigureOut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19.02.2021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5AB5-4FEB-4019-9C26-1D249377BA0B}" type="slidenum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65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F6EC35-A27F-412E-AA47-CD5D3B553EA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19.02.2021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2B56A-75E2-40B4-B9C9-D8BEB14E73D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64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03280B-CABC-4BB9-9F42-3A3B01FA42B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19.02.2021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073F4-564B-4A57-A03C-7F35AF9CC00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52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2FAC78-C8C3-4C6C-9DE9-74D8F9C95E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19.02.2021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B9973-5D40-4B9B-986F-696FD491AC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23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4A326E-1ADE-47FB-A4E6-F2B9961D3DB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19.02.2021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6A9FD-5057-4832-BD4A-59B8510B31F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53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AF8F98-4825-4477-9329-DD5906E75E2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19.02.2021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8545D-F01F-4177-BE33-2A36BEA4FD4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28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9CE422-DF25-45A6-AF0C-1541E03A6A0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19.02.2021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F53C5-68A2-462C-8A47-86820E0ED54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372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B8A3D-8F9E-4F62-BC5D-DD6B0600D79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19.02.2021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D9460-732D-4BA6-8E6C-10EE50E6F91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7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19.02.2021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85236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83F932-30FA-4718-B439-DF55596AC06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19.02.2021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CC6F1-38BF-4728-B19A-30FC5A6D5C4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00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A20E2B-270D-4486-83D2-343A737DB13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19.02.2021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64DCF-D698-4837-8140-0583FE539B7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887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57B1DF-84CD-43D9-A268-CAEA18E7D57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19.02.2021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ADA03-3693-4810-A4E8-2B88CBFFC25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479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2A1682-D560-4831-95D4-AF5AFF2C399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19.02.2021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A1307-8CDF-4191-BB0F-C5791B5A759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1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19.02.2021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045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19.02.2021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732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19.02.2021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783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19.02.2021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57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19.02.2021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240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19.02.2021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438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75F11-2410-46AD-A4EF-50E6E693AC2C}" type="datetimeFigureOut">
              <a:rPr lang="cs-CZ" smtClean="0"/>
              <a:t>19.02.2021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809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96AC6E3-9C21-419C-B41A-04833FDFCAF6}" type="datetimeFigureOut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19.02.2021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6845AB5-4FEB-4019-9C26-1D249377BA0B}" type="slidenum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55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75F11-2410-46AD-A4EF-50E6E693AC2C}" type="datetimeFigureOut">
              <a:rPr lang="cs-CZ" smtClean="0"/>
              <a:t>19.02.2021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809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youtu.be/W1aOa9FbWtk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imple.wikipedia.org/wiki/File:Lunar_libration_with_phase2.gif" TargetMode="External"/><Relationship Id="rId7" Type="http://schemas.openxmlformats.org/officeDocument/2006/relationships/hyperlink" Target="http://cs.wikipedia.org/wiki/Soubor:Lunar-eclipse-09-11-2003-cropped.jpeg" TargetMode="External"/><Relationship Id="rId2" Type="http://schemas.openxmlformats.org/officeDocument/2006/relationships/hyperlink" Target="http://planety.astro.cz/zeme/1959-faze-mesice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planety.astro.cz/zeme/1960-zatmeni-mesice" TargetMode="External"/><Relationship Id="rId5" Type="http://schemas.openxmlformats.org/officeDocument/2006/relationships/hyperlink" Target="http://www.astro.cz/rady/ukazy/zatmeni/mesic/" TargetMode="External"/><Relationship Id="rId4" Type="http://schemas.openxmlformats.org/officeDocument/2006/relationships/hyperlink" Target="http://simple.wikipedia.org/w/index.php?title=Phases_of_the_Moon&amp;oldid=359285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o.cz/rady/ukazy/zatmeni/slunce/" TargetMode="External"/><Relationship Id="rId2" Type="http://schemas.openxmlformats.org/officeDocument/2006/relationships/hyperlink" Target="http://cs.wikipedia.org/w/index.php?title=Zatm%C4%9Bn%C3%AD_M%C4%9Bs%C3%ADce&amp;oldid=8561095" TargetMode="Externa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://office.microsoft.com/cs-cz/images" TargetMode="External"/><Relationship Id="rId4" Type="http://schemas.openxmlformats.org/officeDocument/2006/relationships/hyperlink" Target="http://office.microsoft.com/cs-cz/images/?CTT=9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youtu.be/vRwcbLFV1Co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AppData\Local\Microsoft\Windows\Temporary Internet Files\Content.IE5\AM1I8PN9\MC900433135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221088"/>
            <a:ext cx="7920880" cy="856456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52400" h="50800" prst="softRound"/>
          </a:sp3d>
        </p:spPr>
        <p:txBody>
          <a:bodyPr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14000" b="1" cap="all" dirty="0" smtClean="0">
                <a:ln w="5715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  <a:tileRect/>
                </a:gradFill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haroni" pitchFamily="2" charset="-79"/>
              </a:rPr>
              <a:t>VESMÍR</a:t>
            </a:r>
            <a:endParaRPr lang="cs-CZ" sz="14000" b="1" cap="all" dirty="0">
              <a:ln w="57150">
                <a:solidFill>
                  <a:schemeClr val="tx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8100000" scaled="0"/>
                <a:tileRect/>
              </a:gradFill>
              <a:effectLst>
                <a:reflection blurRad="12700" stA="50000" endPos="50000" dist="5000" dir="5400000" sy="-100000" rotWithShape="0"/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1454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5532" y="116632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C000"/>
                </a:solidFill>
              </a:rPr>
              <a:t>Zatmění Měsíce nastává</a:t>
            </a:r>
            <a:r>
              <a:rPr lang="cs-CZ" sz="2800" b="1" dirty="0" smtClean="0">
                <a:solidFill>
                  <a:srgbClr val="FFC000"/>
                </a:solidFill>
              </a:rPr>
              <a:t>, </a:t>
            </a:r>
            <a:br>
              <a:rPr lang="cs-CZ" sz="2800" b="1" dirty="0" smtClean="0">
                <a:solidFill>
                  <a:srgbClr val="FFC000"/>
                </a:solidFill>
              </a:rPr>
            </a:br>
            <a:r>
              <a:rPr lang="cs-CZ" sz="2800" b="1" dirty="0" smtClean="0">
                <a:solidFill>
                  <a:srgbClr val="FFC000"/>
                </a:solidFill>
              </a:rPr>
              <a:t>jestliže </a:t>
            </a:r>
            <a:r>
              <a:rPr lang="cs-CZ" sz="2800" b="1" dirty="0">
                <a:solidFill>
                  <a:srgbClr val="FFC000"/>
                </a:solidFill>
              </a:rPr>
              <a:t>se Měsíc dostane do stínu </a:t>
            </a:r>
            <a:r>
              <a:rPr lang="cs-CZ" sz="2800" b="1" dirty="0" smtClean="0">
                <a:solidFill>
                  <a:srgbClr val="FFC000"/>
                </a:solidFill>
              </a:rPr>
              <a:t>Země.</a:t>
            </a:r>
            <a:endParaRPr lang="cs-CZ" sz="2800" b="1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44" y="1214755"/>
            <a:ext cx="8046544" cy="283842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7503" y="5115012"/>
            <a:ext cx="885996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200" dirty="0">
                <a:solidFill>
                  <a:srgbClr val="00FF00"/>
                </a:solidFill>
              </a:rPr>
              <a:t>Úplné zatmění Měsíce může nastat jedině při úplňku. </a:t>
            </a:r>
            <a:r>
              <a:rPr lang="cs-CZ" sz="2200" dirty="0">
                <a:solidFill>
                  <a:schemeClr val="bg1"/>
                </a:solidFill>
              </a:rPr>
              <a:t>Země vrhá kuželovitý stín, který dosahuje hluboko do vesmíru (1,4 mil. kilometrů). </a:t>
            </a:r>
            <a:endParaRPr lang="cs-CZ" sz="22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2200" dirty="0" smtClean="0">
                <a:solidFill>
                  <a:schemeClr val="bg1"/>
                </a:solidFill>
              </a:rPr>
              <a:t>Měsíc </a:t>
            </a:r>
            <a:r>
              <a:rPr lang="cs-CZ" sz="2200" dirty="0">
                <a:solidFill>
                  <a:schemeClr val="bg1"/>
                </a:solidFill>
              </a:rPr>
              <a:t>obíhá mnohem blíže kolem Země, než kam dosahuje vrchol tohoto kuželu, ale přeci nemusí dojít k zatmění při každém úplňku.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07503" y="4291282"/>
            <a:ext cx="8859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chemeClr val="bg1"/>
                </a:solidFill>
              </a:rPr>
              <a:t>Aby došlo k zatmění, musí Měsíc procházet stínem vrženým naší Zemí, který se skládá z úplného stínu (umbra) a polostínu (penumbra</a:t>
            </a:r>
            <a:r>
              <a:rPr lang="cs-CZ" sz="2200" dirty="0" smtClean="0">
                <a:solidFill>
                  <a:schemeClr val="bg1"/>
                </a:solidFill>
              </a:rPr>
              <a:t>).</a:t>
            </a:r>
            <a:endParaRPr lang="cs-CZ" sz="2200" dirty="0">
              <a:solidFill>
                <a:schemeClr val="bg1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7308304" y="6237312"/>
            <a:ext cx="1640196" cy="620688"/>
          </a:xfrm>
          <a:prstGeom prst="rightArrow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PROČ ?</a:t>
            </a:r>
            <a:endParaRPr lang="cs-CZ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40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3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188640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cs-CZ" sz="2200" dirty="0">
                <a:solidFill>
                  <a:schemeClr val="bg1"/>
                </a:solidFill>
              </a:rPr>
              <a:t>Příčinou je oběžná dráha Měsíce, která svírá s ekliptikou úhel 5° a její poloha se v prostoru neustále mění. </a:t>
            </a:r>
            <a:endParaRPr lang="cs-CZ" sz="2200" dirty="0" smtClean="0">
              <a:solidFill>
                <a:schemeClr val="bg1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cs-CZ" sz="2200" dirty="0" smtClean="0">
                <a:solidFill>
                  <a:schemeClr val="bg1"/>
                </a:solidFill>
              </a:rPr>
              <a:t>Při </a:t>
            </a:r>
            <a:r>
              <a:rPr lang="cs-CZ" sz="2200" dirty="0">
                <a:solidFill>
                  <a:schemeClr val="bg1"/>
                </a:solidFill>
              </a:rPr>
              <a:t>úplňku se Měsíc většinou nachází pod, nebo nad spojnicí mezi Sluncem a Zemí, tedy většinou mimo stín Země a k zatmění tedy nedochází.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776864" cy="3512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9512" y="5949280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chemeClr val="bg1"/>
                </a:solidFill>
              </a:rPr>
              <a:t>Sklon dráhy Měsíce vůči ekliptice způsobuje, že k zatmění může dojít jen dvakrát za rok.</a:t>
            </a:r>
          </a:p>
        </p:txBody>
      </p:sp>
    </p:spTree>
    <p:extLst>
      <p:ext uri="{BB962C8B-B14F-4D97-AF65-F5344CB8AC3E}">
        <p14:creationId xmlns:p14="http://schemas.microsoft.com/office/powerpoint/2010/main" val="113029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8566" y="875713"/>
            <a:ext cx="55955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200" dirty="0">
                <a:solidFill>
                  <a:schemeClr val="bg1"/>
                </a:solidFill>
              </a:rPr>
              <a:t>Astronomové rozlišují tři druhy zatmění Měsíce: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7217"/>
            <a:ext cx="3016002" cy="3032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01480" y="116632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Druhy zatmění Měsíce</a:t>
            </a:r>
            <a:endParaRPr lang="cs-CZ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888" y="1091156"/>
            <a:ext cx="3232998" cy="30513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aoblený obdélníkový popisek 9"/>
          <p:cNvSpPr/>
          <p:nvPr/>
        </p:nvSpPr>
        <p:spPr>
          <a:xfrm>
            <a:off x="3574473" y="1538088"/>
            <a:ext cx="2016224" cy="712190"/>
          </a:xfrm>
          <a:prstGeom prst="wedgeRoundRectCallout">
            <a:avLst>
              <a:gd name="adj1" fmla="val -67560"/>
              <a:gd name="adj2" fmla="val 102030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Úplné zatmění</a:t>
            </a:r>
            <a:endParaRPr lang="cs-CZ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Zaoblený obdélníkový popisek 12"/>
          <p:cNvSpPr/>
          <p:nvPr/>
        </p:nvSpPr>
        <p:spPr>
          <a:xfrm>
            <a:off x="3542921" y="2924944"/>
            <a:ext cx="2016224" cy="712190"/>
          </a:xfrm>
          <a:prstGeom prst="wedgeRoundRectCallout">
            <a:avLst>
              <a:gd name="adj1" fmla="val 57436"/>
              <a:gd name="adj2" fmla="val 90451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Částečné zatmění</a:t>
            </a:r>
            <a:endParaRPr lang="cs-CZ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56603" y="5937666"/>
            <a:ext cx="416289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- </a:t>
            </a:r>
            <a:r>
              <a:rPr lang="cs-CZ" sz="2200" b="1" dirty="0" smtClean="0">
                <a:solidFill>
                  <a:schemeClr val="bg1"/>
                </a:solidFill>
              </a:rPr>
              <a:t>je </a:t>
            </a:r>
            <a:r>
              <a:rPr lang="cs-CZ" sz="2200" b="1" dirty="0">
                <a:solidFill>
                  <a:schemeClr val="bg1"/>
                </a:solidFill>
              </a:rPr>
              <a:t>velice těžko pozorovatelné</a:t>
            </a:r>
            <a:r>
              <a:rPr lang="cs-CZ" sz="2200" b="1" dirty="0" smtClean="0">
                <a:solidFill>
                  <a:schemeClr val="bg1"/>
                </a:solidFill>
              </a:rPr>
              <a:t>,  Měsíc </a:t>
            </a:r>
            <a:r>
              <a:rPr lang="cs-CZ" sz="2200" b="1" dirty="0">
                <a:solidFill>
                  <a:schemeClr val="bg1"/>
                </a:solidFill>
              </a:rPr>
              <a:t>prochází polostínem Země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274608" y="4365104"/>
            <a:ext cx="38164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chemeClr val="bg1"/>
                </a:solidFill>
              </a:rPr>
              <a:t>U Měsíce nemůže </a:t>
            </a:r>
            <a:r>
              <a:rPr lang="cs-CZ" sz="2200" b="1" dirty="0" smtClean="0">
                <a:solidFill>
                  <a:schemeClr val="bg1"/>
                </a:solidFill>
              </a:rPr>
              <a:t>nastat. </a:t>
            </a:r>
            <a:br>
              <a:rPr lang="cs-CZ" sz="2200" b="1" dirty="0" smtClean="0">
                <a:solidFill>
                  <a:schemeClr val="bg1"/>
                </a:solidFill>
              </a:rPr>
            </a:br>
            <a:r>
              <a:rPr lang="cs-CZ" sz="2200" b="1" dirty="0" smtClean="0">
                <a:solidFill>
                  <a:schemeClr val="bg1"/>
                </a:solidFill>
              </a:rPr>
              <a:t>Aby </a:t>
            </a:r>
            <a:r>
              <a:rPr lang="cs-CZ" sz="2200" b="1" dirty="0">
                <a:solidFill>
                  <a:schemeClr val="bg1"/>
                </a:solidFill>
              </a:rPr>
              <a:t>došlo k prstencovému zatmění, musel by se Měsíc nacházet u špice kuželovitého stínu Země, a to vzhledem k vzdálenosti Měsíce od Země není možné. </a:t>
            </a:r>
          </a:p>
        </p:txBody>
      </p:sp>
      <p:sp>
        <p:nvSpPr>
          <p:cNvPr id="17" name="Zaoblený obdélníkový popisek 16"/>
          <p:cNvSpPr/>
          <p:nvPr/>
        </p:nvSpPr>
        <p:spPr>
          <a:xfrm>
            <a:off x="2926347" y="4923329"/>
            <a:ext cx="2016224" cy="712190"/>
          </a:xfrm>
          <a:prstGeom prst="wedgeRoundRectCallout">
            <a:avLst>
              <a:gd name="adj1" fmla="val 67775"/>
              <a:gd name="adj2" fmla="val -80741"/>
              <a:gd name="adj3" fmla="val 16667"/>
            </a:avLst>
          </a:prstGeom>
          <a:solidFill>
            <a:srgbClr val="92D050"/>
          </a:solidFill>
          <a:ln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Prstencové zatmění</a:t>
            </a:r>
            <a:endParaRPr lang="cs-CZ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Zaoblený obdélníkový popisek 18"/>
          <p:cNvSpPr/>
          <p:nvPr/>
        </p:nvSpPr>
        <p:spPr>
          <a:xfrm>
            <a:off x="156603" y="4863779"/>
            <a:ext cx="2016224" cy="712190"/>
          </a:xfrm>
          <a:prstGeom prst="wedgeRoundRectCallout">
            <a:avLst>
              <a:gd name="adj1" fmla="val 57436"/>
              <a:gd name="adj2" fmla="val 90451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Polostínové zatmění</a:t>
            </a:r>
            <a:endParaRPr lang="cs-CZ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937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13" grpId="0" animBg="1"/>
      <p:bldP spid="11" grpId="0"/>
      <p:bldP spid="12" grpId="0"/>
      <p:bldP spid="17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54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054" y="0"/>
            <a:ext cx="4239521" cy="42210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1172" y="33837"/>
            <a:ext cx="4665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Úplné zatmění Měsíce</a:t>
            </a:r>
            <a:endParaRPr lang="cs-CZ" sz="4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1514" y="3410517"/>
            <a:ext cx="476437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dirty="0" smtClean="0">
                <a:solidFill>
                  <a:srgbClr val="00FF00"/>
                </a:solidFill>
              </a:rPr>
              <a:t>Sluneční </a:t>
            </a:r>
            <a:r>
              <a:rPr lang="cs-CZ" sz="2100" dirty="0">
                <a:solidFill>
                  <a:srgbClr val="00FF00"/>
                </a:solidFill>
              </a:rPr>
              <a:t>světlo nejprve projde </a:t>
            </a:r>
            <a:r>
              <a:rPr lang="cs-CZ" sz="2100" dirty="0" smtClean="0">
                <a:solidFill>
                  <a:srgbClr val="00FF00"/>
                </a:solidFill>
              </a:rPr>
              <a:t> atmosférou </a:t>
            </a:r>
            <a:r>
              <a:rPr lang="cs-CZ" sz="2100" dirty="0">
                <a:solidFill>
                  <a:srgbClr val="00FF00"/>
                </a:solidFill>
              </a:rPr>
              <a:t>Země, v níž se nejvíce </a:t>
            </a:r>
            <a:r>
              <a:rPr lang="cs-CZ" sz="2100" dirty="0" smtClean="0">
                <a:solidFill>
                  <a:srgbClr val="00FF00"/>
                </a:solidFill>
              </a:rPr>
              <a:t>rozptyluje </a:t>
            </a:r>
            <a:r>
              <a:rPr lang="cs-CZ" sz="2100" dirty="0">
                <a:solidFill>
                  <a:srgbClr val="00FF00"/>
                </a:solidFill>
              </a:rPr>
              <a:t>světlo fialové a modré </a:t>
            </a:r>
            <a:r>
              <a:rPr lang="cs-CZ" sz="2100" dirty="0" smtClean="0">
                <a:solidFill>
                  <a:srgbClr val="00FF00"/>
                </a:solidFill>
              </a:rPr>
              <a:t>barvy (</a:t>
            </a:r>
            <a:r>
              <a:rPr lang="cs-CZ" sz="2100" dirty="0">
                <a:solidFill>
                  <a:srgbClr val="00FF00"/>
                </a:solidFill>
              </a:rPr>
              <a:t>z tohoto důvodu se nám také </a:t>
            </a:r>
            <a:r>
              <a:rPr lang="cs-CZ" sz="2100" dirty="0" smtClean="0">
                <a:solidFill>
                  <a:srgbClr val="00FF00"/>
                </a:solidFill>
              </a:rPr>
              <a:t>jeví obloha </a:t>
            </a:r>
            <a:r>
              <a:rPr lang="cs-CZ" sz="2100" dirty="0">
                <a:solidFill>
                  <a:srgbClr val="00FF00"/>
                </a:solidFill>
              </a:rPr>
              <a:t>jako modrá). </a:t>
            </a:r>
          </a:p>
        </p:txBody>
      </p:sp>
      <p:sp>
        <p:nvSpPr>
          <p:cNvPr id="5" name="Zaoblený obdélníkový popisek 4"/>
          <p:cNvSpPr/>
          <p:nvPr/>
        </p:nvSpPr>
        <p:spPr>
          <a:xfrm>
            <a:off x="4978429" y="4202329"/>
            <a:ext cx="4130431" cy="720080"/>
          </a:xfrm>
          <a:prstGeom prst="wedgeRoundRectCallout">
            <a:avLst>
              <a:gd name="adj1" fmla="val 24418"/>
              <a:gd name="adj2" fmla="val -87574"/>
              <a:gd name="adj3" fmla="val 16667"/>
            </a:avLst>
          </a:prstGeom>
          <a:solidFill>
            <a:srgbClr val="FF70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Začátek úplného zatmění Měsíce 9. listopadu 2003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7141" y="1260787"/>
            <a:ext cx="47643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Úplné zatmění Měsíce je zajímavé a krásné právě díky vlastnostem naší atmosféry  </a:t>
            </a:r>
            <a:r>
              <a:rPr lang="cs-CZ" sz="2200" dirty="0">
                <a:solidFill>
                  <a:schemeClr val="bg1"/>
                </a:solidFill>
              </a:rPr>
              <a:t>– v zemské atmosféře se lámou, rozptylují a odráží světelné paprsky a při zatmění zlomek tohoto světla dopadne na Měsíc a osvětluje ho.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91172" y="5118677"/>
            <a:ext cx="898177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dirty="0">
                <a:solidFill>
                  <a:srgbClr val="00FF00"/>
                </a:solidFill>
              </a:rPr>
              <a:t>Zbývající světlo je červené nebo oranžové barvy a je tlumenější než čistě bílé sluneční světlo. Kdyby Země neměla atmosféru, Měsíc by byl během zatmění naprosto černý, namísto toho může mít ale řadu barev od tmavě hnědé a červené až po jasnou oranžovou a žlutou. Jeho barevné vzezření závisí na tom, jak znečistěná a oblačná je atmosféra Země. </a:t>
            </a:r>
          </a:p>
        </p:txBody>
      </p:sp>
    </p:spTree>
    <p:extLst>
      <p:ext uri="{BB962C8B-B14F-4D97-AF65-F5344CB8AC3E}">
        <p14:creationId xmlns:p14="http://schemas.microsoft.com/office/powerpoint/2010/main" val="155346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dorovný svitek 1"/>
          <p:cNvSpPr/>
          <p:nvPr/>
        </p:nvSpPr>
        <p:spPr>
          <a:xfrm>
            <a:off x="2215061" y="33486"/>
            <a:ext cx="4392488" cy="1656184"/>
          </a:xfrm>
          <a:prstGeom prst="horizontalScroll">
            <a:avLst>
              <a:gd name="adj" fmla="val 16635"/>
            </a:avLst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u="sng" dirty="0" smtClean="0"/>
              <a:t>ZATMĚNÍ MĚSÍCE</a:t>
            </a:r>
            <a:endParaRPr lang="cs-CZ" sz="32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2132856"/>
            <a:ext cx="7992888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Kliknutím na obrázek spustíme záznam zatmění Měsíce z Tokia v roce 2011.</a:t>
            </a:r>
            <a:endParaRPr lang="cs-CZ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17032"/>
            <a:ext cx="3528392" cy="263453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76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9481" y="1268760"/>
            <a:ext cx="8424936" cy="529375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cs-CZ" sz="1600" dirty="0">
                <a:cs typeface="Times New Roman" pitchFamily="18" charset="0"/>
              </a:rPr>
              <a:t>Autorský tým, astronomia.zcu.cz, </a:t>
            </a:r>
            <a:r>
              <a:rPr lang="cs-CZ" sz="1600" i="1" dirty="0" smtClean="0">
                <a:cs typeface="Times New Roman" pitchFamily="18" charset="0"/>
              </a:rPr>
              <a:t>Fáze Měsíce</a:t>
            </a:r>
            <a:r>
              <a:rPr lang="cs-CZ" sz="1600" dirty="0" smtClean="0">
                <a:cs typeface="Times New Roman" pitchFamily="18" charset="0"/>
              </a:rPr>
              <a:t> </a:t>
            </a:r>
            <a:r>
              <a:rPr lang="cs-CZ" sz="1600" dirty="0">
                <a:cs typeface="Times New Roman" pitchFamily="18" charset="0"/>
              </a:rPr>
              <a:t>]online], ASTRONOMIA: Astronomický server Fakulty pedagogické ZČU v Plzni, c2012</a:t>
            </a:r>
            <a:r>
              <a:rPr lang="cs-CZ" sz="1600" dirty="0"/>
              <a:t>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Stránka </a:t>
            </a:r>
            <a:r>
              <a:rPr lang="cs-CZ" sz="1600" dirty="0"/>
              <a:t>byla naposledy editována 15. ledna 2010 v 19:41. [citováno  </a:t>
            </a:r>
            <a:r>
              <a:rPr lang="cs-CZ" sz="1600" dirty="0" smtClean="0"/>
              <a:t>26. 05. </a:t>
            </a:r>
            <a:r>
              <a:rPr lang="cs-CZ" sz="1600" dirty="0"/>
              <a:t>2012]</a:t>
            </a:r>
            <a:br>
              <a:rPr lang="cs-CZ" sz="1600" dirty="0"/>
            </a:br>
            <a:r>
              <a:rPr lang="cs-CZ" sz="1600" dirty="0" smtClean="0">
                <a:hlinkClick r:id="rId2"/>
              </a:rPr>
              <a:t>http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planety.astro.cz/zeme/1959-faze-mesice</a:t>
            </a:r>
            <a:r>
              <a:rPr lang="cs-CZ" sz="1600" dirty="0" smtClean="0"/>
              <a:t>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cs-CZ" sz="1600" dirty="0" smtClean="0"/>
              <a:t>or Tomruen</a:t>
            </a:r>
            <a:r>
              <a:rPr lang="cs-CZ" sz="1600" dirty="0"/>
              <a:t>,</a:t>
            </a:r>
            <a:r>
              <a:rPr lang="cs-CZ" sz="1600" dirty="0" smtClean="0"/>
              <a:t> </a:t>
            </a:r>
            <a:r>
              <a:rPr lang="cs-CZ" sz="1600" dirty="0"/>
              <a:t>File:Lunar libration with </a:t>
            </a:r>
            <a:r>
              <a:rPr lang="cs-CZ" sz="1600" dirty="0" smtClean="0"/>
              <a:t>phase2.gif [citováno 26. 05. </a:t>
            </a:r>
            <a:r>
              <a:rPr lang="cs-CZ" sz="1600" dirty="0"/>
              <a:t>2012]</a:t>
            </a:r>
            <a:br>
              <a:rPr lang="cs-CZ" sz="1600" dirty="0"/>
            </a:br>
            <a:r>
              <a:rPr lang="cs-CZ" sz="1600" dirty="0">
                <a:hlinkClick r:id="rId3"/>
              </a:rPr>
              <a:t>http://</a:t>
            </a:r>
            <a:r>
              <a:rPr lang="cs-CZ" sz="1600" dirty="0" smtClean="0">
                <a:hlinkClick r:id="rId3"/>
              </a:rPr>
              <a:t>simple.wikipedia.org/wiki/File:Lunar_libration_with_phase2.gif</a:t>
            </a:r>
            <a:r>
              <a:rPr lang="cs-CZ" sz="1600" dirty="0" smtClean="0"/>
              <a:t> </a:t>
            </a:r>
            <a:endParaRPr lang="cs-CZ" sz="1600" dirty="0"/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1600" dirty="0"/>
              <a:t>Wikipedia contributors, 'Phases of the Moon', </a:t>
            </a:r>
            <a:r>
              <a:rPr lang="en-US" sz="1600" i="1" dirty="0"/>
              <a:t>Wikipedia, ,</a:t>
            </a:r>
            <a:r>
              <a:rPr lang="en-US" sz="1600" dirty="0"/>
              <a:t> 22 May 2012, 18:32 UTC,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en-US" sz="1600" dirty="0" smtClean="0"/>
              <a:t>[</a:t>
            </a:r>
            <a:r>
              <a:rPr lang="cs-CZ" sz="1600" dirty="0" smtClean="0"/>
              <a:t>citováno </a:t>
            </a:r>
            <a:r>
              <a:rPr lang="en-US" sz="1600" dirty="0" smtClean="0"/>
              <a:t>27</a:t>
            </a:r>
            <a:r>
              <a:rPr lang="cs-CZ" sz="1600" dirty="0" smtClean="0"/>
              <a:t>. 05. </a:t>
            </a:r>
            <a:r>
              <a:rPr lang="en-US" sz="1600" dirty="0" smtClean="0"/>
              <a:t>2012</a:t>
            </a:r>
            <a:r>
              <a:rPr lang="en-US" sz="1600" dirty="0"/>
              <a:t>]</a:t>
            </a:r>
            <a:r>
              <a:rPr lang="cs-CZ" sz="1600" dirty="0"/>
              <a:t> </a:t>
            </a:r>
            <a:r>
              <a:rPr lang="en-US" sz="1600" dirty="0" smtClean="0">
                <a:hlinkClick r:id="rId4"/>
              </a:rPr>
              <a:t>http</a:t>
            </a:r>
            <a:r>
              <a:rPr lang="en-US" sz="1600" dirty="0">
                <a:hlinkClick r:id="rId4"/>
              </a:rPr>
              <a:t>://</a:t>
            </a:r>
            <a:r>
              <a:rPr lang="en-US" sz="1600" dirty="0" smtClean="0">
                <a:hlinkClick r:id="rId4"/>
              </a:rPr>
              <a:t>simple.wikipedia.org/w/index.php?title=Phases_of_the_Moon&amp;oldid=3592852</a:t>
            </a:r>
            <a:endParaRPr lang="cs-CZ" sz="1600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cs-CZ" sz="1600" dirty="0" smtClean="0"/>
              <a:t>Česká astronomická společnost,  Zatmění Měsíce, [citováno 26. 05. 2012]</a:t>
            </a:r>
            <a:br>
              <a:rPr lang="cs-CZ" sz="1600" dirty="0" smtClean="0"/>
            </a:br>
            <a:r>
              <a:rPr lang="cs-CZ" sz="1600" dirty="0" smtClean="0">
                <a:hlinkClick r:id="rId5"/>
              </a:rPr>
              <a:t>http</a:t>
            </a:r>
            <a:r>
              <a:rPr lang="cs-CZ" sz="1600" dirty="0">
                <a:hlinkClick r:id="rId5"/>
              </a:rPr>
              <a:t>://www.astro.cz/rady/ukazy/zatmeni/mesic</a:t>
            </a:r>
            <a:r>
              <a:rPr lang="cs-CZ" sz="1600" dirty="0" smtClean="0">
                <a:hlinkClick r:id="rId5"/>
              </a:rPr>
              <a:t>/</a:t>
            </a:r>
            <a:r>
              <a:rPr lang="cs-CZ" sz="1600" dirty="0" smtClean="0"/>
              <a:t> 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cs-CZ" sz="1600" dirty="0">
                <a:cs typeface="Times New Roman" pitchFamily="18" charset="0"/>
              </a:rPr>
              <a:t>Autorský tým, astronomia.zcu.cz, </a:t>
            </a:r>
            <a:r>
              <a:rPr lang="cs-CZ" sz="1600" i="1" dirty="0">
                <a:cs typeface="Times New Roman" pitchFamily="18" charset="0"/>
              </a:rPr>
              <a:t>Fáze Měsíce</a:t>
            </a:r>
            <a:r>
              <a:rPr lang="cs-CZ" sz="1600" dirty="0">
                <a:cs typeface="Times New Roman" pitchFamily="18" charset="0"/>
              </a:rPr>
              <a:t> ]online], ASTRONOMIA: Astronomický server Fakulty pedagogické ZČU v Plzni, </a:t>
            </a:r>
            <a:r>
              <a:rPr lang="cs-CZ" sz="1600" dirty="0" smtClean="0">
                <a:cs typeface="Times New Roman" pitchFamily="18" charset="0"/>
              </a:rPr>
              <a:t>c2012</a:t>
            </a:r>
            <a:br>
              <a:rPr lang="cs-CZ" sz="1600" dirty="0" smtClean="0">
                <a:cs typeface="Times New Roman" pitchFamily="18" charset="0"/>
              </a:rPr>
            </a:br>
            <a:r>
              <a:rPr lang="cs-CZ" sz="1600" dirty="0" smtClean="0"/>
              <a:t>Stránka </a:t>
            </a:r>
            <a:r>
              <a:rPr lang="cs-CZ" sz="1600" dirty="0"/>
              <a:t>byla naposledy editována 15. ledna 2010 v 19:41. [citováno  26. 05. 2012]</a:t>
            </a:r>
            <a:br>
              <a:rPr lang="cs-CZ" sz="1600" dirty="0"/>
            </a:br>
            <a:r>
              <a:rPr lang="cs-CZ" sz="1600" dirty="0">
                <a:hlinkClick r:id="rId6"/>
              </a:rPr>
              <a:t>http://</a:t>
            </a:r>
            <a:r>
              <a:rPr lang="cs-CZ" sz="1600" dirty="0" smtClean="0">
                <a:hlinkClick r:id="rId6"/>
              </a:rPr>
              <a:t>planety.astro.cz/zeme/1960-zatmeni-mesice</a:t>
            </a:r>
            <a:r>
              <a:rPr lang="cs-CZ" sz="1600" dirty="0" smtClean="0"/>
              <a:t>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cs-CZ" sz="1600" dirty="0"/>
              <a:t>Oliver </a:t>
            </a:r>
            <a:r>
              <a:rPr lang="cs-CZ" sz="1600" dirty="0" smtClean="0"/>
              <a:t>Stein, Soubor:Lunar-eclipse-09-11-2003-cropped.jpeg, [Creative Commons], </a:t>
            </a:r>
            <a:br>
              <a:rPr lang="cs-CZ" sz="1600" dirty="0" smtClean="0"/>
            </a:br>
            <a:r>
              <a:rPr lang="cs-CZ" sz="1600" dirty="0" smtClean="0"/>
              <a:t>[citováno 26. 05. </a:t>
            </a:r>
            <a:r>
              <a:rPr lang="cs-CZ" sz="1600" dirty="0"/>
              <a:t>2012]</a:t>
            </a:r>
            <a:br>
              <a:rPr lang="cs-CZ" sz="1600" dirty="0"/>
            </a:br>
            <a:r>
              <a:rPr lang="cs-CZ" sz="1600" dirty="0">
                <a:hlinkClick r:id="rId7"/>
              </a:rPr>
              <a:t>http://</a:t>
            </a:r>
            <a:r>
              <a:rPr lang="cs-CZ" sz="1600" dirty="0" smtClean="0">
                <a:hlinkClick r:id="rId7"/>
              </a:rPr>
              <a:t>cs.wikipedia.org/wiki/Soubor:Lunar-eclipse-09-11-2003-cropped.jpeg</a:t>
            </a:r>
            <a:r>
              <a:rPr lang="cs-CZ" sz="1600" dirty="0" smtClean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89481" y="188640"/>
            <a:ext cx="24823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ZDROJE: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623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332656"/>
            <a:ext cx="8424936" cy="286232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arenR" startAt="7"/>
            </a:pPr>
            <a:r>
              <a:rPr lang="cs-CZ" sz="1600" dirty="0"/>
              <a:t>Přispěvatelé Wikipedie,</a:t>
            </a:r>
            <a:r>
              <a:rPr lang="cs-CZ" sz="1600" i="1" dirty="0"/>
              <a:t> Zatmění Měsíce</a:t>
            </a:r>
            <a:r>
              <a:rPr lang="cs-CZ" sz="1600" dirty="0"/>
              <a:t> [online], Wikipedie: Otevřená encyklopedie, c2012, Datum poslední revize 21. 05. 2012, 08:51 UTC, [citováno 28. 05. 2012] &lt;</a:t>
            </a:r>
            <a:r>
              <a:rPr lang="cs-CZ" sz="1600" dirty="0">
                <a:hlinkClick r:id="rId2"/>
              </a:rPr>
              <a:t>http://</a:t>
            </a:r>
            <a:r>
              <a:rPr lang="cs-CZ" sz="1600" dirty="0" smtClean="0">
                <a:hlinkClick r:id="rId2"/>
              </a:rPr>
              <a:t>cs.wikipedia.org/w/index.php?title=Zatm%C4%9Bn%C3%AD_M%C4%9Bs%C3%ADce&amp;oldid=8561095&gt; </a:t>
            </a:r>
            <a:endParaRPr lang="cs-CZ" sz="1600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arenR" startAt="7"/>
            </a:pPr>
            <a:r>
              <a:rPr lang="cs-CZ" sz="1600" dirty="0" smtClean="0"/>
              <a:t>Česká </a:t>
            </a:r>
            <a:r>
              <a:rPr lang="cs-CZ" sz="1600" dirty="0"/>
              <a:t>astronomická společnost,  Zatmění Měsíce, [citováno </a:t>
            </a:r>
            <a:r>
              <a:rPr lang="cs-CZ" sz="1600" dirty="0" smtClean="0"/>
              <a:t>30. </a:t>
            </a:r>
            <a:r>
              <a:rPr lang="cs-CZ" sz="1600" dirty="0"/>
              <a:t>05. 2012] 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://www.astro.cz/rady/ukazy/zatmeni/slunce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smtClean="0"/>
              <a:t>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 startAt="7"/>
            </a:pPr>
            <a:r>
              <a:rPr lang="cs-CZ" sz="1600" dirty="0" smtClean="0"/>
              <a:t>Úvodní a závěrečný snímek </a:t>
            </a:r>
            <a:br>
              <a:rPr lang="cs-CZ" sz="1600" dirty="0" smtClean="0"/>
            </a:br>
            <a:r>
              <a:rPr lang="cs-CZ" sz="1600" dirty="0" smtClean="0">
                <a:hlinkClick r:id="rId4"/>
              </a:rPr>
              <a:t>http</a:t>
            </a:r>
            <a:r>
              <a:rPr lang="cs-CZ" sz="1600" dirty="0">
                <a:hlinkClick r:id="rId4"/>
              </a:rPr>
              <a:t>://office.microsoft.com/cs-cz/images/?</a:t>
            </a:r>
            <a:r>
              <a:rPr lang="cs-CZ" sz="1600" dirty="0" smtClean="0">
                <a:hlinkClick r:id="rId4"/>
              </a:rPr>
              <a:t>CTT=97</a:t>
            </a:r>
            <a:r>
              <a:rPr lang="cs-CZ" sz="1600" dirty="0" smtClean="0"/>
              <a:t>  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 startAt="7"/>
            </a:pPr>
            <a:r>
              <a:rPr lang="cs-CZ" sz="1600">
                <a:hlinkClick r:id="rId5"/>
              </a:rPr>
              <a:t>http://</a:t>
            </a:r>
            <a:r>
              <a:rPr lang="cs-CZ" sz="1600" smtClean="0">
                <a:hlinkClick r:id="rId5"/>
              </a:rPr>
              <a:t>office.microsoft.com/cs-cz/images</a:t>
            </a:r>
            <a:r>
              <a:rPr lang="cs-CZ" sz="1600" smtClean="0"/>
              <a:t> </a:t>
            </a:r>
            <a:endParaRPr lang="cs-CZ" sz="1600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arenR" startAt="7"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68048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54956" y="0"/>
            <a:ext cx="7992888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8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ZAJÍMAVÉ ÚKAZY</a:t>
            </a:r>
          </a:p>
          <a:p>
            <a:pPr algn="ctr"/>
            <a:r>
              <a:rPr lang="cs-CZ" sz="8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I.</a:t>
            </a:r>
            <a:endParaRPr lang="cs-CZ" sz="8800" b="1" dirty="0">
              <a:ln w="11430"/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85635775"/>
              </p:ext>
            </p:extLst>
          </p:nvPr>
        </p:nvGraphicFramePr>
        <p:xfrm>
          <a:off x="410940" y="4365104"/>
          <a:ext cx="8280920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41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E669C7-2BF0-45F9-9719-CD7D4EB6D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graphicEl>
                                              <a:dgm id="{E7E669C7-2BF0-45F9-9719-CD7D4EB6D3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graphicEl>
                                              <a:dgm id="{E7E669C7-2BF0-45F9-9719-CD7D4EB6D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graphicEl>
                                              <a:dgm id="{E7E669C7-2BF0-45F9-9719-CD7D4EB6D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47FC86-4EB0-4B53-ABFC-66340212B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4247FC86-4EB0-4B53-ABFC-66340212B1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graphicEl>
                                              <a:dgm id="{4247FC86-4EB0-4B53-ABFC-66340212B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graphicEl>
                                              <a:dgm id="{4247FC86-4EB0-4B53-ABFC-66340212B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78D7D0-8D5C-42BA-A09C-D4C2F0655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graphicEl>
                                              <a:dgm id="{CD78D7D0-8D5C-42BA-A09C-D4C2F06555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graphicEl>
                                              <a:dgm id="{CD78D7D0-8D5C-42BA-A09C-D4C2F0655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graphicEl>
                                              <a:dgm id="{CD78D7D0-8D5C-42BA-A09C-D4C2F0655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5073DD-8F46-44C9-BC92-62127A41A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2E5073DD-8F46-44C9-BC92-62127A41A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graphicEl>
                                              <a:dgm id="{2E5073DD-8F46-44C9-BC92-62127A41A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graphicEl>
                                              <a:dgm id="{2E5073DD-8F46-44C9-BC92-62127A41A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7524" y="2924944"/>
            <a:ext cx="8640960" cy="331236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3000"/>
              </a:spcAft>
            </a:pPr>
            <a:r>
              <a:rPr lang="cs-CZ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FÁZE MĚSÍCE</a:t>
            </a:r>
            <a:endParaRPr lang="cs-CZ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2267744" y="188640"/>
            <a:ext cx="4680520" cy="244827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00" b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</a:t>
            </a:r>
            <a:endParaRPr lang="cs-CZ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049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42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1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75656" y="188640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MĚSÍČNÍ FÁZE</a:t>
            </a:r>
            <a:endParaRPr lang="cs-CZ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102222"/>
            <a:ext cx="875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200" dirty="0">
                <a:solidFill>
                  <a:schemeClr val="bg1">
                    <a:lumMod val="95000"/>
                  </a:schemeClr>
                </a:solidFill>
              </a:rPr>
              <a:t>Již při letmém pohledu </a:t>
            </a:r>
            <a:r>
              <a:rPr lang="cs-CZ" sz="2200" dirty="0" smtClean="0">
                <a:solidFill>
                  <a:schemeClr val="bg1">
                    <a:lumMod val="95000"/>
                  </a:schemeClr>
                </a:solidFill>
              </a:rPr>
              <a:t>na oblohu je </a:t>
            </a:r>
            <a:r>
              <a:rPr lang="cs-CZ" sz="2200" dirty="0">
                <a:solidFill>
                  <a:schemeClr val="bg1">
                    <a:lumMod val="95000"/>
                  </a:schemeClr>
                </a:solidFill>
              </a:rPr>
              <a:t>zřejmé, že se Měsíc výrazně odlišuje od ostatních nebeských těles. </a:t>
            </a:r>
            <a:endParaRPr lang="cs-CZ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cs-CZ" sz="2200" dirty="0" smtClean="0">
                <a:solidFill>
                  <a:schemeClr val="bg1">
                    <a:lumMod val="95000"/>
                  </a:schemeClr>
                </a:solidFill>
              </a:rPr>
              <a:t>Nejenže </a:t>
            </a:r>
            <a:r>
              <a:rPr lang="cs-CZ" sz="2200" dirty="0">
                <a:solidFill>
                  <a:schemeClr val="bg1">
                    <a:lumMod val="95000"/>
                  </a:schemeClr>
                </a:solidFill>
              </a:rPr>
              <a:t>je možné ho jednou spatřit na večerní obloze, jindy brzy po ránu, někdy je viditelný pouze na noční obloze nebo naopak pouze za bílého dne.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9512" y="2659277"/>
            <a:ext cx="460851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FFC000"/>
                </a:solidFill>
              </a:rPr>
              <a:t>Střídání fází Měsíce </a:t>
            </a:r>
            <a:r>
              <a:rPr lang="cs-CZ" sz="2200" dirty="0">
                <a:solidFill>
                  <a:schemeClr val="bg1">
                    <a:lumMod val="95000"/>
                  </a:schemeClr>
                </a:solidFill>
              </a:rPr>
              <a:t>vzniká v důsledku oběhu Měsíce kolem Země. </a:t>
            </a:r>
            <a:endParaRPr lang="cs-CZ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cs-CZ" sz="2200" dirty="0" smtClean="0">
                <a:solidFill>
                  <a:schemeClr val="bg1">
                    <a:lumMod val="95000"/>
                  </a:schemeClr>
                </a:solidFill>
              </a:rPr>
              <a:t>Protože </a:t>
            </a:r>
            <a:r>
              <a:rPr lang="cs-CZ" sz="2200" dirty="0">
                <a:solidFill>
                  <a:schemeClr val="bg1">
                    <a:lumMod val="95000"/>
                  </a:schemeClr>
                </a:solidFill>
              </a:rPr>
              <a:t>Měsíc nesvítí vlastním světlem, ale pouze odráží sluneční paprsky, vidíme vždy pouze osvětlenou část jeho přivrácené polokoule. </a:t>
            </a:r>
            <a:endParaRPr lang="cs-CZ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cs-CZ" sz="2200" dirty="0" smtClean="0">
                <a:solidFill>
                  <a:schemeClr val="bg1">
                    <a:lumMod val="95000"/>
                  </a:schemeClr>
                </a:solidFill>
              </a:rPr>
              <a:t>Během </a:t>
            </a:r>
            <a:r>
              <a:rPr lang="cs-CZ" sz="2200" dirty="0">
                <a:solidFill>
                  <a:schemeClr val="bg1">
                    <a:lumMod val="95000"/>
                  </a:schemeClr>
                </a:solidFill>
              </a:rPr>
              <a:t>oběhu se tato osvětlená část mění a my tento nápadný úkaz vnímáme jako fáze Měsíce. </a:t>
            </a:r>
            <a:endParaRPr lang="cs-CZ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cs-CZ" sz="2200" dirty="0" smtClean="0">
                <a:solidFill>
                  <a:schemeClr val="bg1">
                    <a:lumMod val="95000"/>
                  </a:schemeClr>
                </a:solidFill>
              </a:rPr>
              <a:t>Fáze </a:t>
            </a:r>
            <a:r>
              <a:rPr lang="cs-CZ" sz="2200" dirty="0">
                <a:solidFill>
                  <a:schemeClr val="bg1">
                    <a:lumMod val="95000"/>
                  </a:schemeClr>
                </a:solidFill>
              </a:rPr>
              <a:t>závisí na úhlu mezi Zemí a Sluncem a Zemí a Měsícem.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0452"/>
            <a:ext cx="4014080" cy="401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148064" y="61653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Úplněk nad obzorem</a:t>
            </a:r>
            <a:endParaRPr lang="cs-CZ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2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64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64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7898"/>
            <a:ext cx="8654856" cy="56166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74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0044" y="2572959"/>
            <a:ext cx="631710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>
                <a:solidFill>
                  <a:schemeClr val="bg1">
                    <a:lumMod val="95000"/>
                  </a:schemeClr>
                </a:solidFill>
              </a:rPr>
              <a:t>Je </a:t>
            </a:r>
            <a:r>
              <a:rPr lang="cs-CZ" sz="2200" dirty="0">
                <a:solidFill>
                  <a:schemeClr val="bg1">
                    <a:lumMod val="95000"/>
                  </a:schemeClr>
                </a:solidFill>
              </a:rPr>
              <a:t>doba, během níž se Měsíc dostane </a:t>
            </a:r>
            <a:r>
              <a:rPr lang="cs-CZ" sz="22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cs-CZ" sz="22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cs-CZ" sz="2200" dirty="0" smtClean="0">
                <a:solidFill>
                  <a:schemeClr val="bg1">
                    <a:lumMod val="95000"/>
                  </a:schemeClr>
                </a:solidFill>
              </a:rPr>
              <a:t>do </a:t>
            </a:r>
            <a:r>
              <a:rPr lang="cs-CZ" sz="2200" dirty="0">
                <a:solidFill>
                  <a:schemeClr val="bg1">
                    <a:lumMod val="95000"/>
                  </a:schemeClr>
                </a:solidFill>
              </a:rPr>
              <a:t>stejné pozice vzhledem k </a:t>
            </a:r>
            <a:r>
              <a:rPr lang="cs-CZ" sz="2200" dirty="0" smtClean="0">
                <a:solidFill>
                  <a:schemeClr val="bg1">
                    <a:lumMod val="95000"/>
                  </a:schemeClr>
                </a:solidFill>
              </a:rPr>
              <a:t>hvězdám –  </a:t>
            </a:r>
            <a:br>
              <a:rPr lang="cs-CZ" sz="22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cs-CZ" sz="2200" dirty="0" smtClean="0">
                <a:solidFill>
                  <a:schemeClr val="bg1">
                    <a:lumMod val="95000"/>
                  </a:schemeClr>
                </a:solidFill>
              </a:rPr>
              <a:t>trvá </a:t>
            </a:r>
            <a:r>
              <a:rPr lang="cs-CZ" sz="2200" b="1" dirty="0">
                <a:solidFill>
                  <a:srgbClr val="FFC000"/>
                </a:solidFill>
              </a:rPr>
              <a:t>27 dní, 7 hodin, 43 </a:t>
            </a:r>
            <a:r>
              <a:rPr lang="cs-CZ" sz="2200" b="1" dirty="0" smtClean="0">
                <a:solidFill>
                  <a:srgbClr val="FFC000"/>
                </a:solidFill>
              </a:rPr>
              <a:t>minut.</a:t>
            </a:r>
          </a:p>
          <a:p>
            <a:pPr>
              <a:spcAft>
                <a:spcPts val="600"/>
              </a:spcAft>
            </a:pPr>
            <a:r>
              <a:rPr lang="cs-CZ" sz="2200" dirty="0" smtClean="0">
                <a:solidFill>
                  <a:schemeClr val="bg1">
                    <a:lumMod val="95000"/>
                  </a:schemeClr>
                </a:solidFill>
              </a:rPr>
              <a:t>Zatímco </a:t>
            </a:r>
            <a:r>
              <a:rPr lang="cs-CZ" sz="2200" dirty="0">
                <a:solidFill>
                  <a:schemeClr val="bg1">
                    <a:lumMod val="95000"/>
                  </a:schemeClr>
                </a:solidFill>
              </a:rPr>
              <a:t>se Měsíc pohybuje po oběžné </a:t>
            </a:r>
            <a:r>
              <a:rPr lang="cs-CZ" sz="22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cs-CZ" sz="22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cs-CZ" sz="2200" dirty="0" smtClean="0">
                <a:solidFill>
                  <a:schemeClr val="bg1">
                    <a:lumMod val="95000"/>
                  </a:schemeClr>
                </a:solidFill>
              </a:rPr>
              <a:t>dráze </a:t>
            </a:r>
            <a:r>
              <a:rPr lang="cs-CZ" sz="2200" dirty="0">
                <a:solidFill>
                  <a:schemeClr val="bg1">
                    <a:lumMod val="95000"/>
                  </a:schemeClr>
                </a:solidFill>
              </a:rPr>
              <a:t>kolem Země, mění zároveň svoji polohu na hvězdné obloze, a sice o 13° za čtyřiadvacet hodin. </a:t>
            </a:r>
            <a:r>
              <a:rPr lang="cs-CZ" sz="2200" dirty="0" smtClean="0">
                <a:solidFill>
                  <a:schemeClr val="bg1">
                    <a:lumMod val="95000"/>
                  </a:schemeClr>
                </a:solidFill>
              </a:rPr>
              <a:t>V</a:t>
            </a:r>
            <a:r>
              <a:rPr lang="cs-CZ" sz="2200" dirty="0">
                <a:solidFill>
                  <a:schemeClr val="bg1">
                    <a:lumMod val="95000"/>
                  </a:schemeClr>
                </a:solidFill>
              </a:rPr>
              <a:t> závislosti na své fázi je Měsíc viditelný na noční nebo denní obloze. </a:t>
            </a:r>
            <a:endParaRPr lang="cs-CZ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cs-CZ" sz="2200" dirty="0" smtClean="0">
                <a:solidFill>
                  <a:schemeClr val="bg1">
                    <a:lumMod val="95000"/>
                  </a:schemeClr>
                </a:solidFill>
              </a:rPr>
              <a:t>V</a:t>
            </a:r>
            <a:r>
              <a:rPr lang="cs-CZ" sz="2200" dirty="0">
                <a:solidFill>
                  <a:schemeClr val="bg1">
                    <a:lumMod val="95000"/>
                  </a:schemeClr>
                </a:solidFill>
              </a:rPr>
              <a:t> průměru se objevuje na obloze každý den </a:t>
            </a:r>
            <a:r>
              <a:rPr lang="cs-CZ" sz="22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cs-CZ" sz="22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cs-CZ" sz="2200" dirty="0" smtClean="0">
                <a:solidFill>
                  <a:schemeClr val="bg1">
                    <a:lumMod val="95000"/>
                  </a:schemeClr>
                </a:solidFill>
              </a:rPr>
              <a:t>o</a:t>
            </a:r>
            <a:r>
              <a:rPr lang="cs-CZ" sz="2200" dirty="0">
                <a:solidFill>
                  <a:schemeClr val="bg1">
                    <a:lumMod val="95000"/>
                  </a:schemeClr>
                </a:solidFill>
              </a:rPr>
              <a:t> 50 minut později</a:t>
            </a:r>
            <a:r>
              <a:rPr lang="cs-CZ" sz="2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cs-CZ" sz="2200" dirty="0" smtClean="0">
                <a:solidFill>
                  <a:schemeClr val="bg1">
                    <a:lumMod val="95000"/>
                  </a:schemeClr>
                </a:solidFill>
              </a:rPr>
              <a:t>Mezi </a:t>
            </a:r>
            <a:r>
              <a:rPr lang="cs-CZ" sz="2200" dirty="0">
                <a:solidFill>
                  <a:schemeClr val="bg1">
                    <a:lumMod val="95000"/>
                  </a:schemeClr>
                </a:solidFill>
              </a:rPr>
              <a:t>novem a úplňkem je Měsíc vidět večer, zatímco mezi úplňkem a novem je viditelný ráno.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8740" y="11219"/>
            <a:ext cx="3294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Synodický měsíc</a:t>
            </a:r>
            <a:endParaRPr lang="cs-CZ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8740" y="404664"/>
            <a:ext cx="64377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chemeClr val="bg1">
                    <a:lumMod val="95000"/>
                  </a:schemeClr>
                </a:solidFill>
              </a:rPr>
              <a:t>Je to doba, během níž se Měsíc dostane opět do </a:t>
            </a:r>
            <a:r>
              <a:rPr lang="cs-CZ" sz="2200" dirty="0" smtClean="0">
                <a:solidFill>
                  <a:schemeClr val="bg1">
                    <a:lumMod val="95000"/>
                  </a:schemeClr>
                </a:solidFill>
              </a:rPr>
              <a:t>stejné </a:t>
            </a:r>
            <a:r>
              <a:rPr lang="cs-CZ" sz="2200" dirty="0">
                <a:solidFill>
                  <a:schemeClr val="bg1">
                    <a:lumMod val="95000"/>
                  </a:schemeClr>
                </a:solidFill>
              </a:rPr>
              <a:t>fáze </a:t>
            </a:r>
            <a:r>
              <a:rPr lang="cs-CZ" sz="2200" dirty="0" smtClean="0">
                <a:solidFill>
                  <a:schemeClr val="bg1">
                    <a:lumMod val="95000"/>
                  </a:schemeClr>
                </a:solidFill>
              </a:rPr>
              <a:t> (nov – první čtvrť – úplněk - poslední čtvrť - nov</a:t>
            </a:r>
            <a:r>
              <a:rPr lang="cs-CZ" sz="2200" dirty="0">
                <a:solidFill>
                  <a:schemeClr val="bg1">
                    <a:lumMod val="95000"/>
                  </a:schemeClr>
                </a:solidFill>
              </a:rPr>
              <a:t>). </a:t>
            </a:r>
            <a:endParaRPr lang="cs-CZ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cs-CZ" sz="2200" dirty="0" smtClean="0">
                <a:solidFill>
                  <a:schemeClr val="bg1">
                    <a:lumMod val="95000"/>
                  </a:schemeClr>
                </a:solidFill>
              </a:rPr>
              <a:t>Tento měsíční </a:t>
            </a:r>
            <a:r>
              <a:rPr lang="cs-CZ" sz="2200" dirty="0">
                <a:solidFill>
                  <a:schemeClr val="bg1">
                    <a:lumMod val="95000"/>
                  </a:schemeClr>
                </a:solidFill>
              </a:rPr>
              <a:t>cyklus fází má </a:t>
            </a:r>
            <a:r>
              <a:rPr lang="cs-CZ" sz="2200" dirty="0" smtClean="0">
                <a:solidFill>
                  <a:schemeClr val="bg1">
                    <a:lumMod val="95000"/>
                  </a:schemeClr>
                </a:solidFill>
              </a:rPr>
              <a:t>periodu </a:t>
            </a:r>
            <a:br>
              <a:rPr lang="cs-CZ" sz="22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cs-CZ" sz="2200" b="1" dirty="0" smtClean="0">
                <a:solidFill>
                  <a:srgbClr val="FFC000"/>
                </a:solidFill>
              </a:rPr>
              <a:t>29 </a:t>
            </a:r>
            <a:r>
              <a:rPr lang="cs-CZ" sz="2200" b="1" dirty="0">
                <a:solidFill>
                  <a:srgbClr val="FFC000"/>
                </a:solidFill>
              </a:rPr>
              <a:t>dní, 12 hodin a 44 </a:t>
            </a:r>
            <a:r>
              <a:rPr lang="cs-CZ" sz="2200" b="1" dirty="0" smtClean="0">
                <a:solidFill>
                  <a:srgbClr val="FFC000"/>
                </a:solidFill>
              </a:rPr>
              <a:t>minut.</a:t>
            </a:r>
            <a:endParaRPr lang="cs-CZ" sz="2200" b="1" dirty="0">
              <a:solidFill>
                <a:srgbClr val="FFC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8740" y="2122393"/>
            <a:ext cx="3294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Siderický měsíc</a:t>
            </a:r>
            <a:endParaRPr lang="cs-CZ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744" y="182668"/>
            <a:ext cx="2427733" cy="359664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96" y="3850126"/>
            <a:ext cx="2841104" cy="284110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818" y="1359236"/>
            <a:ext cx="1736123" cy="254263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39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42" y="1376192"/>
            <a:ext cx="5235025" cy="491151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ovéPole 3"/>
          <p:cNvSpPr txBox="1"/>
          <p:nvPr/>
        </p:nvSpPr>
        <p:spPr>
          <a:xfrm>
            <a:off x="600780" y="116632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vznikají měsíční fáze víme. </a:t>
            </a:r>
          </a:p>
          <a:p>
            <a:pPr algn="ctr"/>
            <a:r>
              <a:rPr lang="cs-CZ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takto můžeme Měsíc pozorovat na obloze</a:t>
            </a:r>
            <a:r>
              <a:rPr lang="cs-CZ" sz="2800" dirty="0" smtClean="0">
                <a:solidFill>
                  <a:srgbClr val="00FF00"/>
                </a:solidFill>
              </a:rPr>
              <a:t>.</a:t>
            </a:r>
            <a:endParaRPr lang="cs-CZ" sz="2800" dirty="0">
              <a:solidFill>
                <a:srgbClr val="00FF00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403648" y="1131648"/>
            <a:ext cx="6048672" cy="5400600"/>
          </a:xfrm>
          <a:prstGeom prst="roundRect">
            <a:avLst/>
          </a:prstGeom>
          <a:gradFill flip="none" rotWithShape="1">
            <a:gsLst>
              <a:gs pos="0">
                <a:srgbClr val="33CC33">
                  <a:tint val="66000"/>
                  <a:satMod val="160000"/>
                </a:srgbClr>
              </a:gs>
              <a:gs pos="50000">
                <a:srgbClr val="33CC33">
                  <a:tint val="44500"/>
                  <a:satMod val="160000"/>
                </a:srgbClr>
              </a:gs>
              <a:gs pos="100000">
                <a:srgbClr val="33CC33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Animace ukazuje změny fází a kolébání (librace) </a:t>
            </a:r>
            <a:r>
              <a:rPr lang="cs-CZ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Měsíce.</a:t>
            </a:r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1808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86210"/>
            <a:ext cx="8568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Fáze Měsíce - shrnutí </a:t>
            </a:r>
            <a:endParaRPr lang="cs-CZ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34" y="2276872"/>
            <a:ext cx="3600400" cy="390551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Vodorovný svitek 4"/>
          <p:cNvSpPr/>
          <p:nvPr/>
        </p:nvSpPr>
        <p:spPr>
          <a:xfrm>
            <a:off x="2309982" y="1196752"/>
            <a:ext cx="4536504" cy="864096"/>
          </a:xfrm>
          <a:prstGeom prst="horizontalScroll">
            <a:avLst>
              <a:gd name="adj" fmla="val 25000"/>
            </a:avLst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Kliknutím na obrázek spustíme dokument.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476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7524" y="2996952"/>
            <a:ext cx="8640960" cy="331236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Aft>
                <a:spcPts val="3000"/>
              </a:spcAft>
            </a:pPr>
            <a:r>
              <a:rPr lang="cs-CZ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ZATMĚNÍ MĚSÍCE</a:t>
            </a:r>
            <a:endParaRPr lang="cs-CZ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2267744" y="188640"/>
            <a:ext cx="4680520" cy="2448272"/>
          </a:xfrm>
          <a:prstGeom prst="ellipse">
            <a:avLst/>
          </a:prstGeom>
          <a:solidFill>
            <a:srgbClr val="FF7043"/>
          </a:solidFill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9600" b="1" dirty="0" smtClean="0">
                <a:ln>
                  <a:solidFill>
                    <a:schemeClr val="tx1"/>
                  </a:solidFill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endParaRPr lang="cs-CZ" sz="9600" b="1" dirty="0">
              <a:ln>
                <a:solidFill>
                  <a:schemeClr val="tx1"/>
                </a:solidFill>
              </a:ln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9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otiv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Živly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3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4267</TotalTime>
  <Words>410</Words>
  <Application>Microsoft Office PowerPoint</Application>
  <PresentationFormat>Předvádění na obrazovce (4:3)</PresentationFormat>
  <Paragraphs>64</Paragraphs>
  <Slides>17</Slides>
  <Notes>0</Notes>
  <HiddenSlides>2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Motiv1</vt:lpstr>
      <vt:lpstr>1_Živly</vt:lpstr>
      <vt:lpstr>Motiv3</vt:lpstr>
      <vt:lpstr>VESMÍR</vt:lpstr>
      <vt:lpstr>Prezentace aplikace PowerPoint</vt:lpstr>
      <vt:lpstr>FÁZE MĚSÍCE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ZATMĚNÍ MĚSÍCE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Špinlerová Zdeňka</dc:creator>
  <cp:lastModifiedBy>Alena</cp:lastModifiedBy>
  <cp:revision>178</cp:revision>
  <cp:lastPrinted>2012-04-19T09:23:25Z</cp:lastPrinted>
  <dcterms:created xsi:type="dcterms:W3CDTF">2012-04-05T21:14:49Z</dcterms:created>
  <dcterms:modified xsi:type="dcterms:W3CDTF">2021-02-19T08:35:26Z</dcterms:modified>
</cp:coreProperties>
</file>