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288" r:id="rId3"/>
    <p:sldId id="279" r:id="rId4"/>
    <p:sldId id="289" r:id="rId5"/>
    <p:sldId id="290" r:id="rId6"/>
    <p:sldId id="285" r:id="rId7"/>
    <p:sldId id="286" r:id="rId8"/>
    <p:sldId id="287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008000"/>
    <a:srgbClr val="000099"/>
    <a:srgbClr val="3366FF"/>
    <a:srgbClr val="CC3399"/>
    <a:srgbClr val="660066"/>
    <a:srgbClr val="003300"/>
    <a:srgbClr val="66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9988-1352-4432-802F-FB8759FF1B15}" type="datetimeFigureOut">
              <a:rPr lang="cs-CZ" smtClean="0"/>
              <a:pPr/>
              <a:t>30.01.2021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4988-37D2-479D-8E52-FF768C716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08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34988-37D2-479D-8E52-FF768C716AF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3DB-E821-43DA-B0B2-52BC5EB4E591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34988-37D2-479D-8E52-FF768C716A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34988-37D2-479D-8E52-FF768C716A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60D218-9CD5-4A96-ACDF-3FA7DDD41C3A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54EE5B-2BC0-4C7A-A06D-27932C8A82E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3399"/>
                </a:solidFill>
                <a:effectLst/>
              </a:rPr>
              <a:t>Odpověz na otázky:</a:t>
            </a:r>
            <a:br>
              <a:rPr lang="cs-CZ" sz="3200" dirty="0" smtClean="0">
                <a:solidFill>
                  <a:srgbClr val="003399"/>
                </a:solidFill>
                <a:effectLst/>
              </a:rPr>
            </a:br>
            <a:r>
              <a:rPr lang="cs-CZ" sz="3200" dirty="0" smtClean="0">
                <a:solidFill>
                  <a:srgbClr val="003399"/>
                </a:solidFill>
                <a:effectLst/>
              </a:rPr>
              <a:t>1) Jak se nazývala první umělá družice Země?</a:t>
            </a:r>
            <a:br>
              <a:rPr lang="cs-CZ" sz="3200" dirty="0" smtClean="0">
                <a:solidFill>
                  <a:srgbClr val="003399"/>
                </a:solidFill>
                <a:effectLst/>
              </a:rPr>
            </a:br>
            <a:r>
              <a:rPr lang="cs-CZ" sz="3200" dirty="0" smtClean="0">
                <a:solidFill>
                  <a:srgbClr val="003399"/>
                </a:solidFill>
                <a:effectLst/>
              </a:rPr>
              <a:t>Vyber správnou odpověď:</a:t>
            </a:r>
            <a:endParaRPr lang="cs-CZ" sz="3200" dirty="0">
              <a:solidFill>
                <a:srgbClr val="003399"/>
              </a:solidFill>
              <a:effectLst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00034" y="2714620"/>
            <a:ext cx="3643338" cy="15001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0099"/>
                </a:solidFill>
              </a:rPr>
              <a:t>Apollo 11</a:t>
            </a:r>
            <a:endParaRPr lang="cs-CZ" sz="3200" b="1" dirty="0">
              <a:solidFill>
                <a:srgbClr val="000099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43108" y="4714884"/>
            <a:ext cx="3643338" cy="15001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0099"/>
                </a:solidFill>
              </a:rPr>
              <a:t>Voyager 2</a:t>
            </a:r>
            <a:endParaRPr lang="cs-CZ" sz="3200" b="1" dirty="0">
              <a:solidFill>
                <a:srgbClr val="000099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43438" y="2714620"/>
            <a:ext cx="3643338" cy="15001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0099"/>
                </a:solidFill>
              </a:rPr>
              <a:t>Sputnik 1</a:t>
            </a:r>
            <a:endParaRPr lang="cs-CZ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000099"/>
                </a:solidFill>
                <a:effectLst/>
              </a:rPr>
              <a:t>10) </a:t>
            </a:r>
            <a:r>
              <a:rPr lang="cs-CZ" sz="3200" dirty="0" smtClean="0">
                <a:solidFill>
                  <a:srgbClr val="000099"/>
                </a:solidFill>
                <a:effectLst/>
              </a:rPr>
              <a:t>Jak se nazývá jediná v současné době trvale obydlená vesmírná stanice, která je umístěná na nízké oběžné dráze ve výšce kolem 350 km?</a:t>
            </a:r>
            <a:br>
              <a:rPr lang="cs-CZ" sz="3200" dirty="0" smtClean="0">
                <a:solidFill>
                  <a:srgbClr val="000099"/>
                </a:solidFill>
                <a:effectLst/>
              </a:rPr>
            </a:br>
            <a:r>
              <a:rPr lang="cs-CZ" sz="3200" dirty="0" smtClean="0">
                <a:solidFill>
                  <a:srgbClr val="000099"/>
                </a:solidFill>
                <a:effectLst/>
              </a:rPr>
              <a:t>Odpověz:</a:t>
            </a:r>
            <a:endParaRPr lang="cs-CZ" sz="3200" dirty="0">
              <a:solidFill>
                <a:srgbClr val="000099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71670" y="2786058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3366FF"/>
                </a:solidFill>
              </a:rPr>
              <a:t>Odpověď na otázku č. </a:t>
            </a:r>
            <a:r>
              <a:rPr lang="cs-CZ" sz="3600" b="1" dirty="0" smtClean="0">
                <a:solidFill>
                  <a:srgbClr val="3366FF"/>
                </a:solidFill>
              </a:rPr>
              <a:t>10:</a:t>
            </a:r>
            <a:endParaRPr lang="cs-CZ" sz="3600" b="1" dirty="0" smtClean="0">
              <a:solidFill>
                <a:srgbClr val="3366FF"/>
              </a:solidFill>
            </a:endParaRPr>
          </a:p>
          <a:p>
            <a:r>
              <a:rPr lang="cs-CZ" sz="3600" b="1" dirty="0" smtClean="0">
                <a:solidFill>
                  <a:srgbClr val="3366FF"/>
                </a:solidFill>
              </a:rPr>
              <a:t>Mezinárodní vesmírná stanice ISS</a:t>
            </a:r>
          </a:p>
          <a:p>
            <a:r>
              <a:rPr lang="cs-CZ" sz="3600" b="1" dirty="0" smtClean="0">
                <a:solidFill>
                  <a:srgbClr val="3366FF"/>
                </a:solidFill>
              </a:rPr>
              <a:t>International Space Station</a:t>
            </a:r>
            <a:endParaRPr lang="cs-CZ" sz="36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428728" y="550070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99"/>
                </a:solidFill>
              </a:rPr>
              <a:t>Mezinárodní vesmírná stanice ISS</a:t>
            </a:r>
            <a:endParaRPr lang="cs-CZ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22553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effectLst/>
              </a:rPr>
              <a:t>2) </a:t>
            </a:r>
            <a:r>
              <a:rPr lang="cs-CZ" sz="3200" dirty="0" smtClean="0">
                <a:solidFill>
                  <a:srgbClr val="008000"/>
                </a:solidFill>
                <a:effectLst/>
              </a:rPr>
              <a:t>Jaké znáš druhy sond?</a:t>
            </a:r>
            <a:br>
              <a:rPr lang="cs-CZ" sz="3200" dirty="0" smtClean="0">
                <a:solidFill>
                  <a:srgbClr val="008000"/>
                </a:solidFill>
                <a:effectLst/>
              </a:rPr>
            </a:br>
            <a:r>
              <a:rPr lang="cs-CZ" sz="3200" dirty="0" smtClean="0">
                <a:solidFill>
                  <a:srgbClr val="008000"/>
                </a:solidFill>
                <a:effectLst/>
              </a:rPr>
              <a:t>Vyber správnou odpovědi:</a:t>
            </a:r>
            <a:endParaRPr lang="cs-CZ" sz="3200" dirty="0">
              <a:solidFill>
                <a:srgbClr val="008000"/>
              </a:solidFill>
              <a:effectLst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285720" y="1857364"/>
            <a:ext cx="3143272" cy="1500198"/>
          </a:xfrm>
          <a:prstGeom prst="hexagon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</a:rPr>
              <a:t>planetární</a:t>
            </a:r>
            <a:endParaRPr lang="cs-CZ" sz="2800" b="1" dirty="0">
              <a:solidFill>
                <a:srgbClr val="006600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4071934" y="3143248"/>
            <a:ext cx="3143272" cy="1500198"/>
          </a:xfrm>
          <a:prstGeom prst="hexagon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</a:rPr>
              <a:t>geodetická</a:t>
            </a:r>
            <a:endParaRPr lang="cs-CZ" sz="2800" b="1" dirty="0">
              <a:solidFill>
                <a:srgbClr val="006600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1857356" y="4857760"/>
            <a:ext cx="3143272" cy="1500198"/>
          </a:xfrm>
          <a:prstGeom prst="hexagon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</a:rPr>
              <a:t>měsíční</a:t>
            </a:r>
            <a:endParaRPr lang="cs-CZ" sz="2800" b="1" dirty="0">
              <a:solidFill>
                <a:srgbClr val="006600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5715008" y="5072074"/>
            <a:ext cx="3143272" cy="1500198"/>
          </a:xfrm>
          <a:prstGeom prst="hexagon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</a:rPr>
              <a:t>mořská</a:t>
            </a:r>
            <a:endParaRPr lang="cs-CZ" sz="2800" b="1" dirty="0">
              <a:solidFill>
                <a:srgbClr val="006600"/>
              </a:solidFill>
            </a:endParaRPr>
          </a:p>
        </p:txBody>
      </p:sp>
      <p:sp>
        <p:nvSpPr>
          <p:cNvPr id="8" name="Šestiúhelník 7"/>
          <p:cNvSpPr/>
          <p:nvPr/>
        </p:nvSpPr>
        <p:spPr>
          <a:xfrm>
            <a:off x="5643570" y="1285860"/>
            <a:ext cx="3143272" cy="1500198"/>
          </a:xfrm>
          <a:prstGeom prst="hexagon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6600"/>
                </a:solidFill>
              </a:rPr>
              <a:t>kometární</a:t>
            </a:r>
            <a:endParaRPr lang="cs-CZ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00"/>
                </a:solidFill>
                <a:effectLst/>
              </a:rPr>
              <a:t>3) </a:t>
            </a:r>
            <a:r>
              <a:rPr lang="cs-CZ" sz="3200" dirty="0" smtClean="0">
                <a:solidFill>
                  <a:srgbClr val="009900"/>
                </a:solidFill>
                <a:effectLst/>
              </a:rPr>
              <a:t>Která sonda jako první prolétla (díky příznivému postavení planet, které nastává  jednou za 175 let)kolem velkých planet a zkoumala Uran a Neptun?</a:t>
            </a:r>
            <a:br>
              <a:rPr lang="cs-CZ" sz="3200" dirty="0" smtClean="0">
                <a:solidFill>
                  <a:srgbClr val="009900"/>
                </a:solidFill>
                <a:effectLst/>
              </a:rPr>
            </a:br>
            <a:r>
              <a:rPr lang="cs-CZ" sz="3200" dirty="0" smtClean="0">
                <a:solidFill>
                  <a:srgbClr val="009900"/>
                </a:solidFill>
                <a:effectLst/>
              </a:rPr>
              <a:t>Vyber správnou odpověď:</a:t>
            </a:r>
            <a:endParaRPr lang="cs-CZ" sz="3200" dirty="0">
              <a:solidFill>
                <a:srgbClr val="009900"/>
              </a:solidFill>
              <a:effectLst/>
            </a:endParaRPr>
          </a:p>
        </p:txBody>
      </p:sp>
      <p:sp>
        <p:nvSpPr>
          <p:cNvPr id="4" name="Šestiúhelník 3"/>
          <p:cNvSpPr/>
          <p:nvPr/>
        </p:nvSpPr>
        <p:spPr>
          <a:xfrm>
            <a:off x="500034" y="3929066"/>
            <a:ext cx="2428892" cy="2071702"/>
          </a:xfrm>
          <a:prstGeom prst="hexagon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00"/>
                </a:solidFill>
              </a:rPr>
              <a:t>Luna</a:t>
            </a:r>
            <a:endParaRPr lang="cs-CZ" sz="2800" b="1" dirty="0">
              <a:solidFill>
                <a:srgbClr val="003300"/>
              </a:solidFill>
            </a:endParaRPr>
          </a:p>
        </p:txBody>
      </p:sp>
      <p:sp>
        <p:nvSpPr>
          <p:cNvPr id="5" name="Šestiúhelník 4"/>
          <p:cNvSpPr/>
          <p:nvPr/>
        </p:nvSpPr>
        <p:spPr>
          <a:xfrm>
            <a:off x="6000760" y="4000504"/>
            <a:ext cx="2428892" cy="2071702"/>
          </a:xfrm>
          <a:prstGeom prst="hexagon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00"/>
                </a:solidFill>
              </a:rPr>
              <a:t>Voyager 2</a:t>
            </a:r>
            <a:endParaRPr lang="cs-CZ" sz="2800" b="1" dirty="0">
              <a:solidFill>
                <a:srgbClr val="003300"/>
              </a:solidFill>
            </a:endParaRPr>
          </a:p>
        </p:txBody>
      </p:sp>
      <p:sp>
        <p:nvSpPr>
          <p:cNvPr id="6" name="Šestiúhelník 5"/>
          <p:cNvSpPr/>
          <p:nvPr/>
        </p:nvSpPr>
        <p:spPr>
          <a:xfrm>
            <a:off x="3286116" y="3357562"/>
            <a:ext cx="2428892" cy="2071702"/>
          </a:xfrm>
          <a:prstGeom prst="hexagon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00"/>
                </a:solidFill>
              </a:rPr>
              <a:t>Mariner</a:t>
            </a:r>
            <a:endParaRPr lang="cs-CZ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990099"/>
                </a:solidFill>
                <a:effectLst/>
              </a:rPr>
              <a:t>4) </a:t>
            </a:r>
            <a:r>
              <a:rPr lang="cs-CZ" sz="3200" dirty="0" smtClean="0">
                <a:solidFill>
                  <a:srgbClr val="990099"/>
                </a:solidFill>
                <a:effectLst/>
              </a:rPr>
              <a:t>Jaký je název japonské měsíční sondy, která zkoumala Měsíc (2007-2009) ?</a:t>
            </a:r>
            <a:br>
              <a:rPr lang="cs-CZ" sz="3200" dirty="0" smtClean="0">
                <a:solidFill>
                  <a:srgbClr val="990099"/>
                </a:solidFill>
                <a:effectLst/>
              </a:rPr>
            </a:br>
            <a:r>
              <a:rPr lang="cs-CZ" sz="3200" dirty="0" smtClean="0">
                <a:solidFill>
                  <a:srgbClr val="990099"/>
                </a:solidFill>
                <a:effectLst/>
              </a:rPr>
              <a:t>Vyber správnou odpověď:</a:t>
            </a:r>
            <a:endParaRPr lang="cs-CZ" sz="3200" dirty="0">
              <a:solidFill>
                <a:srgbClr val="990099"/>
              </a:solidFill>
              <a:effectLst/>
            </a:endParaRPr>
          </a:p>
        </p:txBody>
      </p:sp>
      <p:sp>
        <p:nvSpPr>
          <p:cNvPr id="4" name="Slza 3"/>
          <p:cNvSpPr/>
          <p:nvPr/>
        </p:nvSpPr>
        <p:spPr>
          <a:xfrm>
            <a:off x="714348" y="2928934"/>
            <a:ext cx="2786082" cy="2143140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CC0099"/>
                </a:solidFill>
              </a:rPr>
              <a:t>Tušima</a:t>
            </a:r>
            <a:endParaRPr lang="cs-CZ" sz="3200" b="1" dirty="0">
              <a:solidFill>
                <a:srgbClr val="CC0099"/>
              </a:solidFill>
            </a:endParaRPr>
          </a:p>
        </p:txBody>
      </p:sp>
      <p:sp>
        <p:nvSpPr>
          <p:cNvPr id="5" name="Slza 4"/>
          <p:cNvSpPr/>
          <p:nvPr/>
        </p:nvSpPr>
        <p:spPr>
          <a:xfrm>
            <a:off x="3357554" y="4714860"/>
            <a:ext cx="2786082" cy="2143140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CC0099"/>
                </a:solidFill>
              </a:rPr>
              <a:t>Yamaha</a:t>
            </a:r>
            <a:endParaRPr lang="cs-CZ" sz="3200" b="1" dirty="0">
              <a:solidFill>
                <a:srgbClr val="CC0099"/>
              </a:solidFill>
            </a:endParaRPr>
          </a:p>
        </p:txBody>
      </p:sp>
      <p:sp>
        <p:nvSpPr>
          <p:cNvPr id="6" name="Slza 5"/>
          <p:cNvSpPr/>
          <p:nvPr/>
        </p:nvSpPr>
        <p:spPr>
          <a:xfrm>
            <a:off x="5429256" y="2428868"/>
            <a:ext cx="2786082" cy="2143140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CC0099"/>
                </a:solidFill>
              </a:rPr>
              <a:t>Kaguja</a:t>
            </a:r>
            <a:endParaRPr lang="cs-CZ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3399"/>
                </a:solidFill>
                <a:effectLst/>
              </a:rPr>
              <a:t>5) </a:t>
            </a:r>
            <a:r>
              <a:rPr lang="cs-CZ" sz="3200" dirty="0" smtClean="0">
                <a:solidFill>
                  <a:srgbClr val="003399"/>
                </a:solidFill>
                <a:effectLst/>
              </a:rPr>
              <a:t>Které známé sondy zkoumaly planetu Venuši?</a:t>
            </a:r>
            <a:br>
              <a:rPr lang="cs-CZ" sz="3200" dirty="0" smtClean="0">
                <a:solidFill>
                  <a:srgbClr val="003399"/>
                </a:solidFill>
                <a:effectLst/>
              </a:rPr>
            </a:br>
            <a:r>
              <a:rPr lang="cs-CZ" sz="3200" dirty="0" smtClean="0">
                <a:solidFill>
                  <a:srgbClr val="003399"/>
                </a:solidFill>
                <a:effectLst/>
              </a:rPr>
              <a:t>Vyber správnou odpověď:</a:t>
            </a:r>
            <a:endParaRPr lang="cs-CZ" sz="3200" dirty="0">
              <a:solidFill>
                <a:srgbClr val="003399"/>
              </a:solidFill>
              <a:effectLst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643042" y="2071678"/>
            <a:ext cx="3286148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Magellan</a:t>
            </a:r>
            <a:endParaRPr lang="cs-CZ" sz="2800" b="1" dirty="0">
              <a:solidFill>
                <a:srgbClr val="0033CC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42844" y="3929066"/>
            <a:ext cx="3286148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Veněra</a:t>
            </a:r>
            <a:endParaRPr lang="cs-CZ" sz="2800" b="1" dirty="0">
              <a:solidFill>
                <a:srgbClr val="0033CC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86116" y="5072074"/>
            <a:ext cx="3286148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Viking</a:t>
            </a:r>
            <a:endParaRPr lang="cs-CZ" sz="2800" b="1" dirty="0">
              <a:solidFill>
                <a:srgbClr val="0033CC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643438" y="3429000"/>
            <a:ext cx="3286148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Venus</a:t>
            </a:r>
            <a:endParaRPr lang="cs-CZ" sz="2800" b="1" dirty="0">
              <a:solidFill>
                <a:srgbClr val="0033CC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572132" y="1643050"/>
            <a:ext cx="3286148" cy="157163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Luna</a:t>
            </a:r>
            <a:endParaRPr lang="cs-C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effectLst/>
              </a:rPr>
              <a:t>6) </a:t>
            </a:r>
            <a:r>
              <a:rPr lang="cs-CZ" sz="3200" dirty="0" smtClean="0">
                <a:solidFill>
                  <a:srgbClr val="008000"/>
                </a:solidFill>
                <a:effectLst/>
              </a:rPr>
              <a:t>K čemu slouží panely slunečních baterií u současných družic?</a:t>
            </a:r>
            <a:br>
              <a:rPr lang="cs-CZ" sz="3200" dirty="0" smtClean="0">
                <a:solidFill>
                  <a:srgbClr val="008000"/>
                </a:solidFill>
                <a:effectLst/>
              </a:rPr>
            </a:br>
            <a:r>
              <a:rPr lang="cs-CZ" sz="3200" dirty="0" smtClean="0">
                <a:solidFill>
                  <a:srgbClr val="008000"/>
                </a:solidFill>
                <a:effectLst/>
              </a:rPr>
              <a:t>Vyber správnou odpověď:</a:t>
            </a:r>
            <a:endParaRPr lang="cs-CZ" sz="3200" dirty="0">
              <a:solidFill>
                <a:srgbClr val="008000"/>
              </a:solidFill>
              <a:effectLst/>
            </a:endParaRPr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214282" y="2143116"/>
            <a:ext cx="4143404" cy="1428760"/>
          </a:xfrm>
          <a:prstGeom prst="round2Diag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336600"/>
                </a:solidFill>
              </a:rPr>
              <a:t>napájejí přístroje el. proudem</a:t>
            </a:r>
            <a:endParaRPr lang="cs-CZ" sz="2800" b="1" dirty="0">
              <a:solidFill>
                <a:srgbClr val="336600"/>
              </a:solidFill>
            </a:endParaRP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285720" y="4214818"/>
            <a:ext cx="4143404" cy="1428760"/>
          </a:xfrm>
          <a:prstGeom prst="round2Diag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336600"/>
                </a:solidFill>
              </a:rPr>
              <a:t>světelným zdrojem fotografování </a:t>
            </a:r>
            <a:endParaRPr lang="cs-CZ" sz="2800" b="1" dirty="0">
              <a:solidFill>
                <a:srgbClr val="336600"/>
              </a:solidFill>
            </a:endParaRPr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4643438" y="3357562"/>
            <a:ext cx="4143404" cy="1428760"/>
          </a:xfrm>
          <a:prstGeom prst="round2Diag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336600"/>
                </a:solidFill>
              </a:rPr>
              <a:t>zahřívají přístroje proti zamrznutí</a:t>
            </a:r>
            <a:endParaRPr lang="cs-CZ" sz="28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9900CC"/>
                </a:solidFill>
                <a:effectLst/>
              </a:rPr>
              <a:t>7) </a:t>
            </a:r>
            <a:r>
              <a:rPr lang="cs-CZ" sz="3200" dirty="0" smtClean="0">
                <a:solidFill>
                  <a:srgbClr val="9900CC"/>
                </a:solidFill>
                <a:effectLst/>
              </a:rPr>
              <a:t>Jaké rozlišujeme družice podle účelu?</a:t>
            </a:r>
            <a:br>
              <a:rPr lang="cs-CZ" sz="3200" dirty="0" smtClean="0">
                <a:solidFill>
                  <a:srgbClr val="9900CC"/>
                </a:solidFill>
                <a:effectLst/>
              </a:rPr>
            </a:br>
            <a:r>
              <a:rPr lang="cs-CZ" sz="3200" dirty="0" smtClean="0">
                <a:solidFill>
                  <a:srgbClr val="9900CC"/>
                </a:solidFill>
                <a:effectLst/>
              </a:rPr>
              <a:t>Vyber správné odpovědi: </a:t>
            </a:r>
            <a:endParaRPr lang="cs-CZ" sz="3200" dirty="0">
              <a:solidFill>
                <a:srgbClr val="9900CC"/>
              </a:solidFill>
              <a:effectLst/>
            </a:endParaRPr>
          </a:p>
        </p:txBody>
      </p:sp>
      <p:sp>
        <p:nvSpPr>
          <p:cNvPr id="4" name="Elipsa 3"/>
          <p:cNvSpPr/>
          <p:nvPr/>
        </p:nvSpPr>
        <p:spPr>
          <a:xfrm>
            <a:off x="357158" y="2000240"/>
            <a:ext cx="3929090" cy="171451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800080"/>
                </a:solidFill>
              </a:rPr>
              <a:t>komunikační</a:t>
            </a:r>
            <a:endParaRPr lang="cs-CZ" sz="2800" b="1" dirty="0">
              <a:solidFill>
                <a:srgbClr val="80008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357158" y="4429132"/>
            <a:ext cx="3929090" cy="171451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800080"/>
                </a:solidFill>
              </a:rPr>
              <a:t>hlídkové</a:t>
            </a:r>
            <a:endParaRPr lang="cs-CZ" sz="2800" b="1" dirty="0">
              <a:solidFill>
                <a:srgbClr val="80008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786314" y="4071942"/>
            <a:ext cx="3929090" cy="171451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800080"/>
                </a:solidFill>
              </a:rPr>
              <a:t>špionážní</a:t>
            </a:r>
            <a:endParaRPr lang="cs-CZ" sz="2800" b="1" dirty="0">
              <a:solidFill>
                <a:srgbClr val="80008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572000" y="1643050"/>
            <a:ext cx="3929090" cy="171451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800080"/>
                </a:solidFill>
              </a:rPr>
              <a:t>letecké</a:t>
            </a:r>
            <a:endParaRPr lang="cs-CZ" sz="28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A50021"/>
                </a:solidFill>
                <a:effectLst/>
              </a:rPr>
              <a:t>8) </a:t>
            </a:r>
            <a:r>
              <a:rPr lang="cs-CZ" sz="3200" dirty="0" smtClean="0">
                <a:solidFill>
                  <a:srgbClr val="A50021"/>
                </a:solidFill>
                <a:effectLst/>
              </a:rPr>
              <a:t>Který objekt zkoumá družice GOCE?</a:t>
            </a:r>
            <a:br>
              <a:rPr lang="cs-CZ" sz="3200" dirty="0" smtClean="0">
                <a:solidFill>
                  <a:srgbClr val="A50021"/>
                </a:solidFill>
                <a:effectLst/>
              </a:rPr>
            </a:br>
            <a:r>
              <a:rPr lang="cs-CZ" sz="3200" dirty="0" smtClean="0">
                <a:solidFill>
                  <a:srgbClr val="A50021"/>
                </a:solidFill>
                <a:effectLst/>
              </a:rPr>
              <a:t>Vyber správnou odpověď: </a:t>
            </a:r>
            <a:endParaRPr lang="cs-CZ" sz="3200" dirty="0">
              <a:solidFill>
                <a:srgbClr val="A50021"/>
              </a:solidFill>
              <a:effectLst/>
            </a:endParaRPr>
          </a:p>
        </p:txBody>
      </p:sp>
      <p:sp>
        <p:nvSpPr>
          <p:cNvPr id="4" name="Lichoběžník 3"/>
          <p:cNvSpPr/>
          <p:nvPr/>
        </p:nvSpPr>
        <p:spPr>
          <a:xfrm>
            <a:off x="1571604" y="2143116"/>
            <a:ext cx="2786082" cy="1643074"/>
          </a:xfrm>
          <a:prstGeom prst="trapezoi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Měsíc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Lichoběžník 4"/>
          <p:cNvSpPr/>
          <p:nvPr/>
        </p:nvSpPr>
        <p:spPr>
          <a:xfrm>
            <a:off x="714348" y="4143380"/>
            <a:ext cx="2786082" cy="1643074"/>
          </a:xfrm>
          <a:prstGeom prst="trapezoi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Mars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Lichoběžník 5"/>
          <p:cNvSpPr/>
          <p:nvPr/>
        </p:nvSpPr>
        <p:spPr>
          <a:xfrm>
            <a:off x="5429256" y="1857364"/>
            <a:ext cx="2786082" cy="1643074"/>
          </a:xfrm>
          <a:prstGeom prst="trapezoi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Komety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Lichoběžník 6"/>
          <p:cNvSpPr/>
          <p:nvPr/>
        </p:nvSpPr>
        <p:spPr>
          <a:xfrm>
            <a:off x="5214942" y="4643446"/>
            <a:ext cx="2786082" cy="1643074"/>
          </a:xfrm>
          <a:prstGeom prst="trapezoi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Zemi 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660066"/>
                </a:solidFill>
                <a:effectLst/>
              </a:rPr>
              <a:t>9) </a:t>
            </a:r>
            <a:r>
              <a:rPr lang="cs-CZ" sz="3200" dirty="0" smtClean="0">
                <a:solidFill>
                  <a:srgbClr val="660066"/>
                </a:solidFill>
                <a:effectLst/>
              </a:rPr>
              <a:t>Jak se nazývá přístroj na obrázku? </a:t>
            </a:r>
            <a:endParaRPr lang="cs-CZ" sz="3200" dirty="0">
              <a:solidFill>
                <a:srgbClr val="660066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6519881" cy="48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500298" y="600076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C3399"/>
                </a:solidFill>
              </a:rPr>
              <a:t>Hubblův vesmírný dalekohled</a:t>
            </a:r>
            <a:endParaRPr lang="cs-CZ" sz="32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199</Words>
  <Application>Microsoft Office PowerPoint</Application>
  <PresentationFormat>Předvádění na obrazovce (4:3)</PresentationFormat>
  <Paragraphs>53</Paragraphs>
  <Slides>11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Odpověz na otázky: 1) Jak se nazývala první umělá družice Země? Vyber správnou odpověď:</vt:lpstr>
      <vt:lpstr>2) Jaké znáš druhy sond? Vyber správnou odpovědi:</vt:lpstr>
      <vt:lpstr>3) Která sonda jako první prolétla (díky příznivému postavení planet, které nastává  jednou za 175 let)kolem velkých planet a zkoumala Uran a Neptun? Vyber správnou odpověď:</vt:lpstr>
      <vt:lpstr>4) Jaký je název japonské měsíční sondy, která zkoumala Měsíc (2007-2009) ? Vyber správnou odpověď:</vt:lpstr>
      <vt:lpstr>5) Které známé sondy zkoumaly planetu Venuši? Vyber správnou odpověď:</vt:lpstr>
      <vt:lpstr>6) K čemu slouží panely slunečních baterií u současných družic? Vyber správnou odpověď:</vt:lpstr>
      <vt:lpstr>7) Jaké rozlišujeme družice podle účelu? Vyber správné odpovědi: </vt:lpstr>
      <vt:lpstr>8) Který objekt zkoumá družice GOCE? Vyber správnou odpověď: </vt:lpstr>
      <vt:lpstr>9) Jak se nazývá přístroj na obrázku? </vt:lpstr>
      <vt:lpstr>10) Jak se nazývá jediná v současné době trvale obydlená vesmírná stanice, která je umístěná na nízké oběžné dráze ve výšce kolem 350 km? Odpověz:</vt:lpstr>
      <vt:lpstr>Prezentace aplikace PowerPoint</vt:lpstr>
    </vt:vector>
  </TitlesOfParts>
  <Company>Franc-omitky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Radlena</dc:creator>
  <cp:lastModifiedBy>Alena</cp:lastModifiedBy>
  <cp:revision>29</cp:revision>
  <dcterms:created xsi:type="dcterms:W3CDTF">2012-03-25T15:16:24Z</dcterms:created>
  <dcterms:modified xsi:type="dcterms:W3CDTF">2021-01-30T11:12:55Z</dcterms:modified>
</cp:coreProperties>
</file>