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3" r:id="rId5"/>
    <p:sldId id="265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CF9BAA0-3DD9-49A8-BAFD-869B8F7E4803}">
          <p14:sldIdLst>
            <p14:sldId id="257"/>
            <p14:sldId id="258"/>
            <p14:sldId id="259"/>
            <p14:sldId id="263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2C4"/>
    <a:srgbClr val="006FDE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66"/>
            </a:gs>
            <a:gs pos="50000">
              <a:srgbClr val="0062C4"/>
            </a:gs>
            <a:gs pos="100000">
              <a:srgbClr val="00336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75F11-2410-46AD-A4EF-50E6E693AC2C}" type="datetimeFigureOut">
              <a:rPr lang="cs-CZ" smtClean="0"/>
              <a:t>03.03.2022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640960" cy="37856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VÝZKUM VESMÍRU</a:t>
            </a:r>
          </a:p>
        </p:txBody>
      </p:sp>
    </p:spTree>
    <p:extLst>
      <p:ext uri="{BB962C8B-B14F-4D97-AF65-F5344CB8AC3E}">
        <p14:creationId xmlns:p14="http://schemas.microsoft.com/office/powerpoint/2010/main" val="30967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cs-CZ" dirty="0"/>
              <a:t>Mezinárodní vesmírná stanice</a:t>
            </a:r>
            <a:br>
              <a:rPr lang="cs-CZ" dirty="0"/>
            </a:br>
            <a:r>
              <a:rPr lang="cs-CZ" sz="7200" dirty="0"/>
              <a:t>ISS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9526"/>
            <a:ext cx="6699886" cy="4447049"/>
          </a:xfrm>
          <a:prstGeom prst="rect">
            <a:avLst/>
          </a:prstGeom>
          <a:noFill/>
          <a:ln>
            <a:noFill/>
          </a:ln>
          <a:effectLst>
            <a:glow rad="457200">
              <a:schemeClr val="accent1">
                <a:alpha val="26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195"/>
            <a:ext cx="8229600" cy="1353582"/>
          </a:xfrm>
        </p:spPr>
        <p:txBody>
          <a:bodyPr>
            <a:normAutofit fontScale="90000"/>
          </a:bodyPr>
          <a:lstStyle/>
          <a:p>
            <a:r>
              <a:rPr lang="cs-CZ" sz="4400" u="sng" dirty="0"/>
              <a:t>Mezinárodní vesmírná stanice </a:t>
            </a:r>
            <a:br>
              <a:rPr lang="cs-CZ" sz="4400" u="sng" dirty="0"/>
            </a:br>
            <a:r>
              <a:rPr lang="cs-CZ" sz="4000" dirty="0"/>
              <a:t>(International Space Station - ISS)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3887" y="2264677"/>
            <a:ext cx="583264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20. listopad 1998 - na oběžnou dráhu byl vynesen první díl stanice - modul Zarja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2. listopad 2000  - na stanici vstoupila první stálá posádka, od té doby je stanice trvale obydlena alespoň dvoučlennou posádkou, která se každých 6 měsíců obměňuje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stanice je umístěna na nízké oběžné dráze Země </a:t>
            </a:r>
          </a:p>
          <a:p>
            <a:pPr marL="442913" indent="279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výšce kolem 350 km</a:t>
            </a:r>
          </a:p>
          <a:p>
            <a:pPr marL="442913" indent="279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periodou oběhu 92 minut</a:t>
            </a:r>
          </a:p>
          <a:p>
            <a:pPr marL="442913" indent="279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rychlostí okolo 7700 m/s (27 720 km/h)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36" y="2059512"/>
            <a:ext cx="2954062" cy="443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967" y="1597846"/>
            <a:ext cx="8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 současné době jediná trvale obydlená vesmírná stanice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987885" y="5889981"/>
            <a:ext cx="2954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Zárodek stanice v roce 1999, moduly Unity (nahoře) a Zarja (dole)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2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2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7061"/>
            <a:ext cx="2890664" cy="1143000"/>
          </a:xfrm>
        </p:spPr>
        <p:txBody>
          <a:bodyPr>
            <a:normAutofit/>
          </a:bodyPr>
          <a:lstStyle/>
          <a:p>
            <a:r>
              <a:rPr lang="cs-CZ" sz="6000" dirty="0"/>
              <a:t>ISS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49" y="188640"/>
            <a:ext cx="4818112" cy="31980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0171" y="1268760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se stala nástupcem plánovaných nezávislých vesmírných stanic – </a:t>
            </a: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ruské stanice MIR 2 a americké stanice FREEDOM.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0171" y="3413129"/>
            <a:ext cx="870744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Mezinárodní vesmírná stanice je společným </a:t>
            </a:r>
            <a:br>
              <a:rPr lang="cs-CZ" sz="2200" dirty="0"/>
            </a:br>
            <a:r>
              <a:rPr lang="cs-CZ" sz="2200" dirty="0"/>
              <a:t>projektem pěti kosmických agentur:</a:t>
            </a:r>
          </a:p>
          <a:p>
            <a:pPr marL="176213" indent="1778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dirty="0"/>
              <a:t>    NASA (Spojené státy americké)</a:t>
            </a:r>
          </a:p>
          <a:p>
            <a:pPr marL="176213" indent="177800" algn="ctr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dirty="0"/>
              <a:t>    Ruská kosmická agentura (Rusko)</a:t>
            </a:r>
          </a:p>
          <a:p>
            <a:pPr marL="176213" indent="1778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dirty="0"/>
              <a:t>    Japonská kosmická agentura (Japonsko)</a:t>
            </a:r>
          </a:p>
          <a:p>
            <a:pPr marL="176213" indent="1778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dirty="0"/>
              <a:t>    Kanadská kosmická agentura (Kanada)</a:t>
            </a:r>
          </a:p>
          <a:p>
            <a:pPr marL="176213" indent="1778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200" dirty="0"/>
              <a:t>    Evropská kosmická agentura</a:t>
            </a:r>
          </a:p>
        </p:txBody>
      </p:sp>
    </p:spTree>
    <p:extLst>
      <p:ext uri="{BB962C8B-B14F-4D97-AF65-F5344CB8AC3E}">
        <p14:creationId xmlns:p14="http://schemas.microsoft.com/office/powerpoint/2010/main" val="11689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dirty="0"/>
              <a:t>Technické parametry stanice ISS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482966"/>
            <a:ext cx="4026024" cy="268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052736"/>
            <a:ext cx="87129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Po svém dokončení bude mít ISS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celkový vnitřní přetlakový objem téměř 1000 m³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hmotnost bude okolo 450 tun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energie pro všechny moduly se bude získávat z fotovoltaických článků o energetickém výkonu 110 kW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rozpětí stanice bude 108,4 metru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200" dirty="0"/>
              <a:t>délka stanice bude pak 74 metrů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5157192"/>
            <a:ext cx="404946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Kosmonaut Sergej Krikaljov </a:t>
            </a:r>
            <a:b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servisním modulu Zvezda, </a:t>
            </a:r>
            <a:b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 2000</a:t>
            </a:r>
          </a:p>
        </p:txBody>
      </p:sp>
    </p:spTree>
    <p:extLst>
      <p:ext uri="{BB962C8B-B14F-4D97-AF65-F5344CB8AC3E}">
        <p14:creationId xmlns:p14="http://schemas.microsoft.com/office/powerpoint/2010/main" val="23548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6" y="2620075"/>
            <a:ext cx="4746104" cy="30493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88640"/>
            <a:ext cx="87129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Dopravu kosmonautů na stanici a zpět zajišťují transportní pilotované kosmické </a:t>
            </a: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lodě Sojuz</a:t>
            </a:r>
            <a:r>
              <a:rPr lang="cs-CZ" sz="2200" dirty="0"/>
              <a:t>. </a:t>
            </a:r>
          </a:p>
          <a:p>
            <a:pPr>
              <a:spcAft>
                <a:spcPts val="1200"/>
              </a:spcAft>
            </a:pPr>
            <a:r>
              <a:rPr lang="cs-CZ" sz="2200" dirty="0"/>
              <a:t>Zásobování stanice zajišťují automatické nákladní kosmické lodě – </a:t>
            </a: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ruské Progressy, evropské ATV a japonské HTV</a:t>
            </a:r>
            <a:r>
              <a:rPr lang="cs-CZ" sz="2200" dirty="0"/>
              <a:t>. </a:t>
            </a:r>
          </a:p>
          <a:p>
            <a:pPr>
              <a:spcAft>
                <a:spcPts val="1200"/>
              </a:spcAft>
            </a:pPr>
            <a:r>
              <a:rPr lang="cs-CZ" sz="2200" dirty="0"/>
              <a:t>Kosmonauty i zásoby vozily na stanici i americké raketoplány </a:t>
            </a:r>
            <a:r>
              <a:rPr lang="cs-CZ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Space Shuttle do roku 2011</a:t>
            </a:r>
            <a:r>
              <a:rPr lang="cs-CZ" sz="2200" dirty="0"/>
              <a:t>, kdy byl  provoz ukončen.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83278"/>
            <a:ext cx="3295033" cy="21747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2815902"/>
            <a:ext cx="3918691" cy="25961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15580" y="5412035"/>
            <a:ext cx="3376300" cy="1445965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C000"/>
                </a:solidFill>
              </a:rPr>
              <a:t>Kosmická loď </a:t>
            </a:r>
            <a:br>
              <a:rPr lang="cs-CZ" sz="2000" b="1" dirty="0">
                <a:solidFill>
                  <a:srgbClr val="FFC000"/>
                </a:solidFill>
              </a:rPr>
            </a:br>
            <a:r>
              <a:rPr lang="cs-CZ" sz="2000" b="1" dirty="0">
                <a:solidFill>
                  <a:srgbClr val="FFC000"/>
                </a:solidFill>
              </a:rPr>
              <a:t>Sojuz TMA-7 se přibližuje k Mezinárodní vesmírné stanici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074945" y="5669447"/>
            <a:ext cx="2040455" cy="1188553"/>
          </a:xfrm>
          <a:prstGeom prst="rect">
            <a:avLst/>
          </a:prstGeom>
          <a:gradFill>
            <a:gsLst>
              <a:gs pos="0">
                <a:srgbClr val="003366"/>
              </a:gs>
              <a:gs pos="52000">
                <a:srgbClr val="0062C4"/>
              </a:gs>
              <a:gs pos="100000">
                <a:srgbClr val="0033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C000"/>
                </a:solidFill>
              </a:rPr>
              <a:t>Raketoplán USA</a:t>
            </a:r>
          </a:p>
        </p:txBody>
      </p:sp>
    </p:spTree>
    <p:extLst>
      <p:ext uri="{BB962C8B-B14F-4D97-AF65-F5344CB8AC3E}">
        <p14:creationId xmlns:p14="http://schemas.microsoft.com/office/powerpoint/2010/main" val="7225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1081</TotalTime>
  <Words>303</Words>
  <Application>Microsoft Office PowerPoint</Application>
  <PresentationFormat>Předvádění na obrazovce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Book Antiqua</vt:lpstr>
      <vt:lpstr>Lucida Sans</vt:lpstr>
      <vt:lpstr>Wingdings</vt:lpstr>
      <vt:lpstr>Wingdings 2</vt:lpstr>
      <vt:lpstr>Wingdings 3</vt:lpstr>
      <vt:lpstr>Vrchol</vt:lpstr>
      <vt:lpstr>Prezentace aplikace PowerPoint</vt:lpstr>
      <vt:lpstr>Mezinárodní vesmírná stanice ISS</vt:lpstr>
      <vt:lpstr>Mezinárodní vesmírná stanice  (International Space Station - ISS) </vt:lpstr>
      <vt:lpstr>ISS</vt:lpstr>
      <vt:lpstr>Technické parametry stanice ISS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HUBBLEŮV TELESKOP</dc:title>
  <dc:creator>Špinlerová Zdeňka</dc:creator>
  <cp:lastModifiedBy>Alena Daníčková</cp:lastModifiedBy>
  <cp:revision>66</cp:revision>
  <dcterms:created xsi:type="dcterms:W3CDTF">2012-06-19T16:17:04Z</dcterms:created>
  <dcterms:modified xsi:type="dcterms:W3CDTF">2022-03-03T06:24:42Z</dcterms:modified>
</cp:coreProperties>
</file>