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72" r:id="rId4"/>
    <p:sldId id="281" r:id="rId5"/>
    <p:sldId id="282" r:id="rId6"/>
    <p:sldId id="283" r:id="rId7"/>
    <p:sldId id="284" r:id="rId8"/>
    <p:sldId id="278" r:id="rId9"/>
    <p:sldId id="276" r:id="rId10"/>
    <p:sldId id="277" r:id="rId11"/>
    <p:sldId id="280" r:id="rId12"/>
    <p:sldId id="285" r:id="rId13"/>
    <p:sldId id="279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283F"/>
    <a:srgbClr val="EA8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77FF6-BE34-4616-A6AC-04790C72BA55}" type="datetimeFigureOut">
              <a:rPr lang="cs-CZ" smtClean="0"/>
              <a:pPr/>
              <a:t>16.01.2021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09221-53B4-4C78-8437-2D67F0AF5D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4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0689-CF09-4902-8DB1-BE59CDEB0BCF}" type="datetime1">
              <a:rPr lang="cs-CZ" smtClean="0"/>
              <a:pPr/>
              <a:t>16.01.2021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07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A03-1903-45C3-AC89-579B912B978A}" type="datetime1">
              <a:rPr lang="cs-CZ" smtClean="0"/>
              <a:pPr/>
              <a:t>16.01.2021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83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8615-0C60-48DF-B65E-F29E35342FE3}" type="datetime1">
              <a:rPr lang="cs-CZ" smtClean="0"/>
              <a:pPr/>
              <a:t>16.01.2021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98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29C7-C893-4455-97F9-064253577D9E}" type="datetime1">
              <a:rPr lang="cs-CZ" smtClean="0"/>
              <a:pPr/>
              <a:t>16.01.2021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25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F5AD-2834-4197-94AC-35D8D0D2F4AA}" type="datetime1">
              <a:rPr lang="cs-CZ" smtClean="0"/>
              <a:pPr/>
              <a:t>16.01.2021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16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C7C-A254-4740-9452-EA9A265CF0B8}" type="datetime1">
              <a:rPr lang="cs-CZ" smtClean="0"/>
              <a:pPr/>
              <a:t>16.01.2021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35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8617-25EB-4DB5-A6E8-C2EBB6309069}" type="datetime1">
              <a:rPr lang="cs-CZ" smtClean="0"/>
              <a:pPr/>
              <a:t>16.01.2021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2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4E1F-623C-4116-98A7-9EC4EA9A9B43}" type="datetime1">
              <a:rPr lang="cs-CZ" smtClean="0"/>
              <a:pPr/>
              <a:t>16.01.2021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62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9E47-9658-4065-B1DD-A57D0062FA34}" type="datetime1">
              <a:rPr lang="cs-CZ" smtClean="0"/>
              <a:pPr/>
              <a:t>16.01.2021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66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4B09-2342-433A-9F0F-90F0843D41D5}" type="datetime1">
              <a:rPr lang="cs-CZ" smtClean="0"/>
              <a:pPr/>
              <a:t>16.01.2021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95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F017-90D5-4FC0-81D9-1400499421AC}" type="datetime1">
              <a:rPr lang="cs-CZ" smtClean="0"/>
              <a:pPr/>
              <a:t>16.01.2021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0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BDAD6-5673-445B-A6CE-60BC8E952B1C}" type="datetime1">
              <a:rPr lang="cs-CZ" smtClean="0"/>
              <a:pPr/>
              <a:t>16.01.2021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D957D-D829-4070-AC89-93F188FE28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2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docid=_8a6viDeeBwcuM&amp;tbnid=vAp11Kq_B7Bl0M:&amp;ved=0CAUQjRw&amp;url=http://objekty.astro.cz/galaxie/1972-diskove-galaxie&amp;ei=TPU-UqypPMXsswbWkIDwCA&amp;psig=AFQjCNFrnOXtP3rQlTUZKsJk10CZIqf4AA&amp;ust=137994413269914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z/url?sa=i&amp;rct=j&amp;q=&amp;esrc=s&amp;frm=1&amp;source=images&amp;cd=&amp;cad=rja&amp;docid=otoIga_ivSq5kM&amp;tbnid=rXak6STiicqltM:&amp;ved=0CAUQjRw&amp;url=http://www.aldebaran.cz/astrofyzika/hvezdy/stars_3.html&amp;ei=AfY-UsC8NcaLtQaujoGgBg&amp;psig=AFQjCNG3rreAzH6oZJY5L_kcaC2v12vw_w&amp;ust=1379944308073653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frm=1&amp;source=images&amp;cd=&amp;cad=rja&amp;docid=KZH5ngK5GT7KiM&amp;tbnid=nG1KhmQLdKHHQM:&amp;ved=0CAUQjRw&amp;url=http://technet.idnes.cz/pouze-zlomek-vesmiru-tvori-hmota-kterou-zname-zbytek-je-temny-sektor-1e4-/tec_vesmir.aspx?c=A091118_155109_tec_vesmir_mbo&amp;ei=HOE-UsbGMsXvswaf7oDoBA&amp;bvm=bv.52434380,d.Yms&amp;psig=AFQjCNF2PEZi4CFsNpAnpmA08QWgQbAQ9w&amp;ust=137993889006732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rct=j&amp;q=&amp;esrc=s&amp;frm=1&amp;source=images&amp;cd=&amp;cad=rja&amp;docid=kSqEucYXlhxEmM&amp;tbnid=NNrbHkcOMk2bhM:&amp;ved=0CAUQjRw&amp;url=http://www.hdwallpaperstop.com/3d-space-desktop-background-hd-wallpapers/&amp;ei=fe0-UuWQFcSktAbV54HoCw&amp;psig=AFQjCNHvjIN4Wk-XD7hTtqq50l4IF5U-aw&amp;ust=1379942139861680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z/url?sa=i&amp;rct=j&amp;q=&amp;esrc=s&amp;frm=1&amp;source=images&amp;cd=&amp;cad=rja&amp;docid=WTnG0VwW-0g5tM&amp;tbnid=VumQkHz_cq7JKM:&amp;ved=0CAUQjRw&amp;url=http://eliotburdett.com/my-five-tenets-of-high-energy/&amp;ei=auI-UsybHMKOtQbe2ICoDQ&amp;bvm=bv.52434380,d.Yms&amp;psig=AFQjCNFzu4w2BhK08rc6XieGbUg7yPcubg&amp;ust=137993926119440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frm=1&amp;source=images&amp;cd=&amp;cad=rja&amp;docid=lJBzJkqUeifWBM&amp;tbnid=sEKVnuuMStaFhM:&amp;ved=0CAUQjRw&amp;url=http://en.wikipedia.org/wiki/Star&amp;ei=5e8-UvKqF8fWsgamzIDwCQ&amp;psig=AFQjCNGtnJB0J2IxmT5AwKO1q3B-VF7g9w&amp;ust=137994274816673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cz/url?sa=i&amp;rct=j&amp;q=&amp;esrc=s&amp;frm=1&amp;source=images&amp;cd=&amp;cad=rja&amp;docid=wV_ETFmdQLwdMM&amp;tbnid=yKnYpS8UN6AJuM:&amp;ved=0CAUQjRw&amp;url=http://cs.wikipedia.org/wiki/Kosmick%C3%BD_prostor&amp;ei=kPI-Ur6ZEYjetAaI6oGIBg&amp;psig=AFQjCNEwTHmviFPu8JWXJ6jZ-JL2RKu2pQ&amp;ust=137994343517692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z/url?sa=i&amp;rct=j&amp;q=&amp;esrc=s&amp;frm=1&amp;source=images&amp;cd=&amp;cad=rja&amp;docid=T6ZsP6uRRfXM_M&amp;tbnid=gN7f-EHIdTpq1M:&amp;ved=0CAUQjRw&amp;url=http://www.spektrumzdravi.cz/uplnek-3&amp;ei=kPM-UuSCAcjbtAaJiICgAQ&amp;psig=AFQjCNHDbuGzXCaNFYKvVcIJFTllBmI50Q&amp;ust=1379943684421528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z/url?sa=i&amp;rct=j&amp;q=&amp;esrc=s&amp;frm=1&amp;source=images&amp;cd=&amp;cad=rja&amp;docid=P3nshHBbDG-uyM&amp;tbnid=T6tnxVCfqJ3RbM:&amp;ved=0CAUQjRw&amp;url=http://www.newscientist.com/special/big-bang&amp;ei=Kew-UoinKoHKtAaW4oDgDQ&amp;psig=AFQjCNGIHmX-yrpM0cNQUqDyW5JGTB1vQw&amp;ust=137994178263436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0" y="900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0" y="6048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6480000" y="6336000"/>
            <a:ext cx="2133600" cy="365125"/>
          </a:xfrm>
        </p:spPr>
        <p:txBody>
          <a:bodyPr/>
          <a:lstStyle/>
          <a:p>
            <a:fld id="{785D957D-D829-4070-AC89-93F188FE283C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268760"/>
            <a:ext cx="7632848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Země a vesmír (1) - Vesmír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3429000"/>
            <a:ext cx="66247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A) Vesmír, 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691680" y="4057908"/>
            <a:ext cx="66247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B) </a:t>
            </a:r>
            <a:r>
              <a:rPr lang="cs-CZ" sz="2800" dirty="0">
                <a:solidFill>
                  <a:schemeClr val="tx1"/>
                </a:solidFill>
              </a:rPr>
              <a:t>Velký </a:t>
            </a:r>
            <a:r>
              <a:rPr lang="cs-CZ" sz="2800" dirty="0" smtClean="0">
                <a:solidFill>
                  <a:schemeClr val="tx1"/>
                </a:solidFill>
              </a:rPr>
              <a:t>třesk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564904"/>
            <a:ext cx="7632848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Obsah dokumentu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691680" y="4741776"/>
            <a:ext cx="66247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C) Mléčná dráha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4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0" y="900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0" y="6048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43652" y="1268760"/>
            <a:ext cx="323892" cy="21236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VE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LKÝ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 TŘESK</a:t>
            </a:r>
            <a:endParaRPr lang="cs-CZ" sz="1200" i="0" dirty="0" smtClean="0">
              <a:solidFill>
                <a:schemeClr val="tx1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504458" y="1268760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gravitace začíná k sobě stahovat hmotu – vznik hvězd</a:t>
            </a:r>
            <a:endParaRPr lang="cs-CZ" sz="2000" dirty="0"/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787980" y="1452846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504458" y="1844824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hvězdy vytvářejí vlastní gravitaci a stahují k sobě další hmotu - planety</a:t>
            </a:r>
            <a:endParaRPr lang="cs-CZ" sz="2000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787980" y="2028910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504458" y="2420888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malé, střední a velké hvězdy</a:t>
            </a:r>
            <a:endParaRPr lang="cs-CZ" sz="2000" dirty="0"/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787980" y="2604974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504458" y="2996952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hvězdy jsou v galaxiích</a:t>
            </a:r>
            <a:endParaRPr lang="cs-CZ" sz="2000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787980" y="3181038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hvezdarna.plzen.eu/foto/pol/2011/M77a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33421"/>
            <a:ext cx="4320480" cy="32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objekty.astro.cz/obr/objekty/galaxie/m3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50" y="3432931"/>
            <a:ext cx="3071250" cy="21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0" y="900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0" y="6048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43652" y="1268760"/>
            <a:ext cx="323892" cy="21236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VE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LKÝ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 TŘESK</a:t>
            </a:r>
            <a:endParaRPr lang="cs-CZ" sz="1200" i="0" dirty="0" smtClean="0">
              <a:solidFill>
                <a:schemeClr val="tx1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504459" y="1268760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výbuch hvězdy</a:t>
            </a:r>
            <a:endParaRPr lang="cs-CZ" sz="2000" dirty="0"/>
          </a:p>
        </p:txBody>
      </p:sp>
      <p:cxnSp>
        <p:nvCxnSpPr>
          <p:cNvPr id="42" name="Přímá spojnice se šipkou 41"/>
          <p:cNvCxnSpPr/>
          <p:nvPr/>
        </p:nvCxnSpPr>
        <p:spPr>
          <a:xfrm>
            <a:off x="787981" y="1466262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>
            <a:off x="2156132" y="1916832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2831168" y="1696950"/>
            <a:ext cx="60613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- nova – bílý trpaslík</a:t>
            </a:r>
            <a:endParaRPr lang="cs-CZ" sz="2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2831168" y="2119529"/>
            <a:ext cx="60613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- supernova – neutronová hvězda</a:t>
            </a:r>
            <a:endParaRPr lang="cs-CZ" sz="2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43808" y="2551161"/>
            <a:ext cx="60613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- až zhroucení do černé díry</a:t>
            </a:r>
            <a:endParaRPr lang="cs-CZ" sz="2000" dirty="0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2123728" y="2330774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2123728" y="2762822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aldebaran.cz/astrofyzika/hvezdy/final/earthw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95" y="3068960"/>
            <a:ext cx="4333121" cy="26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GALAXIE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85861"/>
            <a:ext cx="8229600" cy="1571636"/>
          </a:xfrm>
        </p:spPr>
        <p:txBody>
          <a:bodyPr/>
          <a:lstStyle/>
          <a:p>
            <a:pPr algn="r">
              <a:buNone/>
            </a:pPr>
            <a:r>
              <a:rPr lang="cs-CZ" dirty="0" smtClean="0"/>
              <a:t>Je velké seskupení hvězd. Naše galaxie se jmenuje „Mléčná dráha“. Galaxie obsahují   miliardy hvězd.</a:t>
            </a:r>
            <a:endParaRPr lang="cs-CZ" dirty="0"/>
          </a:p>
        </p:txBody>
      </p:sp>
      <p:pic>
        <p:nvPicPr>
          <p:cNvPr id="5122" name="Picture 2" descr="http://upload.wikimedia.org/wikipedia/commons/thumb/2/2f/Perseid_and_Milky_Way.jpg/585px-Perseid_and_Milky_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71744"/>
            <a:ext cx="4788539" cy="3929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0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0" y="900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0" y="6048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43652" y="1268760"/>
            <a:ext cx="323892" cy="2308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ML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ÉČNÁ </a:t>
            </a:r>
          </a:p>
          <a:p>
            <a:pPr algn="ctr"/>
            <a:endParaRPr lang="cs-CZ" sz="1200" dirty="0">
              <a:solidFill>
                <a:schemeClr val="tx1"/>
              </a:solidFill>
            </a:endParaRP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DRÁHA</a:t>
            </a:r>
            <a:endParaRPr lang="cs-CZ" sz="1200" i="0" dirty="0" smtClean="0">
              <a:solidFill>
                <a:schemeClr val="tx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504459" y="1268760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Mléčná dráha – dlouhá 100 000 světelných let, silná 10 000 svět. let</a:t>
            </a:r>
            <a:endParaRPr lang="cs-CZ" sz="2000" dirty="0"/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787981" y="1452846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www.mojetapety.cz/thumb/4/24/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61750"/>
            <a:ext cx="5103320" cy="3827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429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dirty="0" smtClean="0"/>
              <a:t>1. Z </a:t>
            </a:r>
            <a:r>
              <a:rPr lang="cs-CZ" dirty="0" smtClean="0"/>
              <a:t>čeho se skládá vesmír?</a:t>
            </a:r>
            <a:endParaRPr lang="cs-CZ" dirty="0"/>
          </a:p>
        </p:txBody>
      </p:sp>
      <p:sp>
        <p:nvSpPr>
          <p:cNvPr id="4" name="TextovéPole 3">
            <a:hlinkClick r:id="" action="ppaction://hlinkshowjump?jump=lastslide" highlightClick="1"/>
          </p:cNvPr>
          <p:cNvSpPr txBox="1"/>
          <p:nvPr/>
        </p:nvSpPr>
        <p:spPr>
          <a:xfrm>
            <a:off x="-32" y="2071678"/>
            <a:ext cx="2488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a) Z hvězd a galaxií</a:t>
            </a:r>
            <a:endParaRPr lang="cs-CZ" sz="2400" dirty="0"/>
          </a:p>
        </p:txBody>
      </p:sp>
      <p:sp>
        <p:nvSpPr>
          <p:cNvPr id="5" name="TextovéPole 4">
            <a:hlinkClick r:id="" action="ppaction://hlinkshowjump?jump=lastslide" highlightClick="1"/>
          </p:cNvPr>
          <p:cNvSpPr txBox="1"/>
          <p:nvPr/>
        </p:nvSpPr>
        <p:spPr>
          <a:xfrm>
            <a:off x="-32" y="2467269"/>
            <a:ext cx="289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b) Z planet a planetek</a:t>
            </a:r>
            <a:endParaRPr lang="cs-CZ" sz="2400" dirty="0"/>
          </a:p>
        </p:txBody>
      </p:sp>
      <p:sp>
        <p:nvSpPr>
          <p:cNvPr id="6" name="TextovéPole 5">
            <a:hlinkClick r:id="" action="ppaction://hlinkshowjump?jump=nextslide" highlightClick="1">
              <a:snd r:embed="rId2" name="applause.wav"/>
            </a:hlinkClick>
          </p:cNvPr>
          <p:cNvSpPr txBox="1"/>
          <p:nvPr/>
        </p:nvSpPr>
        <p:spPr>
          <a:xfrm>
            <a:off x="-32" y="2847330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c) Z hvězd, planet, měsíců, planetek, komet, meteorických těles, prachu a plynu</a:t>
            </a:r>
            <a:endParaRPr lang="cs-CZ" sz="2400" dirty="0"/>
          </a:p>
        </p:txBody>
      </p:sp>
      <p:pic>
        <p:nvPicPr>
          <p:cNvPr id="4098" name="Picture 2" descr="http://media.novinky.cz/101/191016-top_foto1-pbx3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5715000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0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357166"/>
            <a:ext cx="8229600" cy="614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2.Jak </a:t>
            </a:r>
            <a:r>
              <a:rPr lang="cs-CZ" dirty="0" smtClean="0"/>
              <a:t>se jmenuje nejbližší a nejznámější hvězda?</a:t>
            </a:r>
            <a:endParaRPr lang="cs-CZ" dirty="0"/>
          </a:p>
        </p:txBody>
      </p:sp>
      <p:sp>
        <p:nvSpPr>
          <p:cNvPr id="4" name="TextovéPole 3">
            <a:hlinkClick r:id="" action="ppaction://hlinkshowjump?jump=lastslide" highlightClick="1"/>
          </p:cNvPr>
          <p:cNvSpPr txBox="1"/>
          <p:nvPr/>
        </p:nvSpPr>
        <p:spPr>
          <a:xfrm>
            <a:off x="744062" y="2110079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a) Měsíc</a:t>
            </a:r>
            <a:endParaRPr lang="cs-CZ" sz="2400" dirty="0"/>
          </a:p>
        </p:txBody>
      </p:sp>
      <p:sp>
        <p:nvSpPr>
          <p:cNvPr id="5" name="TextovéPole 4">
            <a:hlinkClick r:id="" action="ppaction://hlinkshowjump?jump=nextslide" highlightClick="1">
              <a:snd r:embed="rId2" name="applause.wav"/>
            </a:hlinkClick>
          </p:cNvPr>
          <p:cNvSpPr txBox="1"/>
          <p:nvPr/>
        </p:nvSpPr>
        <p:spPr>
          <a:xfrm>
            <a:off x="744062" y="2467269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b) Slunce</a:t>
            </a:r>
            <a:endParaRPr lang="cs-CZ" sz="2400" dirty="0"/>
          </a:p>
        </p:txBody>
      </p:sp>
      <p:sp>
        <p:nvSpPr>
          <p:cNvPr id="6" name="TextovéPole 5">
            <a:hlinkClick r:id="" action="ppaction://hlinkshowjump?jump=lastslide" highlightClick="1"/>
          </p:cNvPr>
          <p:cNvSpPr txBox="1"/>
          <p:nvPr/>
        </p:nvSpPr>
        <p:spPr>
          <a:xfrm>
            <a:off x="744062" y="2824459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c) </a:t>
            </a:r>
            <a:r>
              <a:rPr lang="cs-CZ" sz="2400" dirty="0" err="1" smtClean="0"/>
              <a:t>Sirius</a:t>
            </a:r>
            <a:endParaRPr lang="cs-CZ" sz="2400" dirty="0"/>
          </a:p>
        </p:txBody>
      </p:sp>
      <p:pic>
        <p:nvPicPr>
          <p:cNvPr id="33794" name="Picture 2" descr="Soubor:BLUE STEREO 3D Time for Space Wiggl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726812"/>
            <a:ext cx="5638790" cy="4559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29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00034" y="500042"/>
            <a:ext cx="8229600" cy="685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3.Za </a:t>
            </a:r>
            <a:r>
              <a:rPr lang="cs-CZ" dirty="0" smtClean="0"/>
              <a:t>jak dlouho doletí světlo ze Slunce na Zemi?</a:t>
            </a:r>
            <a:endParaRPr lang="cs-CZ" dirty="0"/>
          </a:p>
        </p:txBody>
      </p:sp>
      <p:sp>
        <p:nvSpPr>
          <p:cNvPr id="4" name="TextovéPole 3">
            <a:hlinkClick r:id="" action="ppaction://hlinkshowjump?jump=lastslide" highlightClick="1"/>
          </p:cNvPr>
          <p:cNvSpPr txBox="1"/>
          <p:nvPr/>
        </p:nvSpPr>
        <p:spPr>
          <a:xfrm>
            <a:off x="483759" y="2000240"/>
            <a:ext cx="1733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a) Za hodinu</a:t>
            </a:r>
            <a:endParaRPr lang="cs-CZ" sz="2400" dirty="0"/>
          </a:p>
        </p:txBody>
      </p:sp>
      <p:sp>
        <p:nvSpPr>
          <p:cNvPr id="5" name="TextovéPole 4">
            <a:hlinkClick r:id="" action="ppaction://hlinkshowjump?jump=lastslide" highlightClick="1"/>
          </p:cNvPr>
          <p:cNvSpPr txBox="1"/>
          <p:nvPr/>
        </p:nvSpPr>
        <p:spPr>
          <a:xfrm>
            <a:off x="483759" y="2324393"/>
            <a:ext cx="165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b) Za 8 dnů</a:t>
            </a:r>
            <a:endParaRPr lang="cs-CZ" sz="2400" dirty="0"/>
          </a:p>
        </p:txBody>
      </p:sp>
      <p:sp>
        <p:nvSpPr>
          <p:cNvPr id="6" name="TextovéPole 5">
            <a:hlinkClick r:id="" action="ppaction://hlinkshowjump?jump=nextslide" highlightClick="1">
              <a:snd r:embed="rId2" name="applause.wav"/>
            </a:hlinkClick>
          </p:cNvPr>
          <p:cNvSpPr txBox="1"/>
          <p:nvPr/>
        </p:nvSpPr>
        <p:spPr>
          <a:xfrm>
            <a:off x="483759" y="2681583"/>
            <a:ext cx="1802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c) Za 8 minut</a:t>
            </a:r>
            <a:endParaRPr lang="cs-CZ" sz="2400" dirty="0"/>
          </a:p>
        </p:txBody>
      </p:sp>
      <p:pic>
        <p:nvPicPr>
          <p:cNvPr id="32770" name="Picture 2" descr="http://i3.cn.cz/14/1328722747_slunecni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3116"/>
            <a:ext cx="4816838" cy="3576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00034" y="428604"/>
            <a:ext cx="82296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4.Která </a:t>
            </a:r>
            <a:r>
              <a:rPr lang="cs-CZ" dirty="0" smtClean="0"/>
              <a:t>hvězda nám určuje sever?</a:t>
            </a:r>
            <a:endParaRPr lang="cs-CZ" dirty="0"/>
          </a:p>
        </p:txBody>
      </p:sp>
      <p:sp>
        <p:nvSpPr>
          <p:cNvPr id="4" name="TextovéPole 3">
            <a:hlinkClick r:id="" action="ppaction://hlinkshowjump?jump=lastslide" highlightClick="1"/>
          </p:cNvPr>
          <p:cNvSpPr txBox="1"/>
          <p:nvPr/>
        </p:nvSpPr>
        <p:spPr>
          <a:xfrm>
            <a:off x="745161" y="2110079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a) </a:t>
            </a:r>
            <a:r>
              <a:rPr lang="cs-CZ" sz="2400" dirty="0" err="1" smtClean="0"/>
              <a:t>Sirius</a:t>
            </a:r>
            <a:endParaRPr lang="cs-CZ" sz="2400" dirty="0"/>
          </a:p>
        </p:txBody>
      </p:sp>
      <p:sp>
        <p:nvSpPr>
          <p:cNvPr id="5" name="TextovéPole 4">
            <a:hlinkClick r:id="" action="ppaction://hlinkshowjump?jump=lastslide" highlightClick="1"/>
          </p:cNvPr>
          <p:cNvSpPr txBox="1"/>
          <p:nvPr/>
        </p:nvSpPr>
        <p:spPr>
          <a:xfrm>
            <a:off x="745161" y="2538707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b) Slunce</a:t>
            </a:r>
            <a:endParaRPr lang="cs-CZ" sz="2400" dirty="0"/>
          </a:p>
        </p:txBody>
      </p:sp>
      <p:sp>
        <p:nvSpPr>
          <p:cNvPr id="6" name="TextovéPole 5">
            <a:hlinkClick r:id="" action="ppaction://hlinkshowjump?jump=nextslide" highlightClick="1">
              <a:snd r:embed="rId2" name="applause.wav"/>
            </a:hlinkClick>
          </p:cNvPr>
          <p:cNvSpPr txBox="1"/>
          <p:nvPr/>
        </p:nvSpPr>
        <p:spPr>
          <a:xfrm>
            <a:off x="745161" y="2967335"/>
            <a:ext cx="1397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c) Polárka</a:t>
            </a:r>
            <a:endParaRPr lang="cs-CZ" sz="2400" dirty="0"/>
          </a:p>
        </p:txBody>
      </p:sp>
      <p:pic>
        <p:nvPicPr>
          <p:cNvPr id="34818" name="Picture 2" descr="Soubor:Brosen windrose SL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000148"/>
            <a:ext cx="5715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7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285728"/>
            <a:ext cx="8229600" cy="5429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dirty="0" smtClean="0"/>
              <a:t>5.Co </a:t>
            </a:r>
            <a:r>
              <a:rPr lang="cs-CZ" dirty="0" smtClean="0"/>
              <a:t>je to galaxie?</a:t>
            </a:r>
            <a:endParaRPr lang="cs-CZ" dirty="0"/>
          </a:p>
        </p:txBody>
      </p:sp>
      <p:sp>
        <p:nvSpPr>
          <p:cNvPr id="4" name="TextovéPole 3">
            <a:hlinkClick r:id="" action="ppaction://hlinkshowjump?jump=nextslide" highlightClick="1">
              <a:snd r:embed="rId2" name="applause.wav"/>
            </a:hlinkClick>
          </p:cNvPr>
          <p:cNvSpPr txBox="1"/>
          <p:nvPr/>
        </p:nvSpPr>
        <p:spPr>
          <a:xfrm>
            <a:off x="142844" y="1214422"/>
            <a:ext cx="326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a) Velké seskupení hvězd</a:t>
            </a:r>
            <a:endParaRPr lang="cs-CZ" sz="2400" dirty="0"/>
          </a:p>
        </p:txBody>
      </p:sp>
      <p:sp>
        <p:nvSpPr>
          <p:cNvPr id="5" name="TextovéPole 4">
            <a:hlinkClick r:id="" action="ppaction://hlinkshowjump?jump=lastslide" highlightClick="1"/>
          </p:cNvPr>
          <p:cNvSpPr txBox="1"/>
          <p:nvPr/>
        </p:nvSpPr>
        <p:spPr>
          <a:xfrm>
            <a:off x="142844" y="1643050"/>
            <a:ext cx="638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b) Skupina hvězd vyjadřující bájná zvířata, postavy</a:t>
            </a:r>
            <a:endParaRPr lang="cs-CZ" sz="2400" dirty="0"/>
          </a:p>
        </p:txBody>
      </p:sp>
      <p:sp>
        <p:nvSpPr>
          <p:cNvPr id="6" name="TextovéPole 5">
            <a:hlinkClick r:id="" action="ppaction://hlinkshowjump?jump=lastslide" highlightClick="1"/>
          </p:cNvPr>
          <p:cNvSpPr txBox="1"/>
          <p:nvPr/>
        </p:nvSpPr>
        <p:spPr>
          <a:xfrm>
            <a:off x="142844" y="2110079"/>
            <a:ext cx="242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c) Největší hvězda</a:t>
            </a:r>
            <a:endParaRPr lang="cs-CZ" sz="2400" dirty="0"/>
          </a:p>
        </p:txBody>
      </p:sp>
      <p:pic>
        <p:nvPicPr>
          <p:cNvPr id="1026" name="Picture 2" descr="http://upload.wikimedia.org/wikipedia/commons/thumb/5/52/Hubble2005-01-barred-spiral-galaxy-NGC1300.jpg/640px-Hubble2005-01-barred-spiral-galaxy-NGC1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714620"/>
            <a:ext cx="6096000" cy="3476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99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00034" y="357166"/>
            <a:ext cx="8229600" cy="614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6.Jak </a:t>
            </a:r>
            <a:r>
              <a:rPr lang="cs-CZ" dirty="0" smtClean="0"/>
              <a:t>se jmenuje naše galaxie?</a:t>
            </a:r>
            <a:endParaRPr lang="cs-CZ" dirty="0"/>
          </a:p>
        </p:txBody>
      </p:sp>
      <p:sp>
        <p:nvSpPr>
          <p:cNvPr id="4" name="TextovéPole 3">
            <a:hlinkClick r:id="" action="ppaction://hlinkshowjump?jump=lastslide" highlightClick="1"/>
          </p:cNvPr>
          <p:cNvSpPr txBox="1"/>
          <p:nvPr/>
        </p:nvSpPr>
        <p:spPr>
          <a:xfrm>
            <a:off x="357158" y="1824327"/>
            <a:ext cx="386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a) Velké Magellanovo mračno</a:t>
            </a:r>
            <a:endParaRPr lang="cs-CZ" sz="2400" dirty="0"/>
          </a:p>
        </p:txBody>
      </p:sp>
      <p:sp>
        <p:nvSpPr>
          <p:cNvPr id="5" name="TextovéPole 4">
            <a:hlinkClick r:id="" action="ppaction://hlinkshowjump?jump=nextslide" highlightClick="1">
              <a:snd r:embed="rId2" name="applause.wav"/>
            </a:hlinkClick>
          </p:cNvPr>
          <p:cNvSpPr txBox="1"/>
          <p:nvPr/>
        </p:nvSpPr>
        <p:spPr>
          <a:xfrm>
            <a:off x="357158" y="2181517"/>
            <a:ext cx="222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b) Mléčná dráha</a:t>
            </a:r>
            <a:endParaRPr lang="cs-CZ" sz="2400" dirty="0"/>
          </a:p>
        </p:txBody>
      </p:sp>
      <p:sp>
        <p:nvSpPr>
          <p:cNvPr id="6" name="TextovéPole 5">
            <a:hlinkClick r:id="" action="ppaction://hlinkshowjump?jump=lastslide" highlightClick="1"/>
          </p:cNvPr>
          <p:cNvSpPr txBox="1"/>
          <p:nvPr/>
        </p:nvSpPr>
        <p:spPr>
          <a:xfrm>
            <a:off x="357158" y="2538707"/>
            <a:ext cx="2925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c) Galaxie Andromedy</a:t>
            </a:r>
            <a:endParaRPr lang="cs-CZ" sz="2400" dirty="0"/>
          </a:p>
        </p:txBody>
      </p:sp>
      <p:pic>
        <p:nvPicPr>
          <p:cNvPr id="3074" name="Picture 2" descr="http://galaxie.web2001.cz/astronomie/katalog/obrazky/Galaxie/IMAGES/M3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500306"/>
            <a:ext cx="4967281" cy="3980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0" y="900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0" y="6048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6480000" y="6336000"/>
            <a:ext cx="2133600" cy="365125"/>
          </a:xfrm>
        </p:spPr>
        <p:txBody>
          <a:bodyPr/>
          <a:lstStyle/>
          <a:p>
            <a:fld id="{785D957D-D829-4070-AC89-93F188FE283C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1052736"/>
            <a:ext cx="864096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A) Vesmír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51520" y="2132856"/>
            <a:ext cx="86409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Co je to vesmír?</a:t>
            </a:r>
            <a:endParaRPr lang="cs-CZ" sz="20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115616" y="2740858"/>
            <a:ext cx="777686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všechna hmota</a:t>
            </a:r>
            <a:endParaRPr lang="cs-CZ" sz="2000" dirty="0"/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251520" y="292494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115616" y="3316922"/>
            <a:ext cx="777686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všechna energie</a:t>
            </a:r>
            <a:endParaRPr lang="cs-CZ" sz="2000" dirty="0"/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251520" y="35010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1115616" y="3892986"/>
            <a:ext cx="777686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všechen prostor</a:t>
            </a:r>
            <a:endParaRPr lang="cs-CZ" sz="2000" dirty="0"/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251520" y="40770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115616" y="4469050"/>
            <a:ext cx="777686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všechen čas</a:t>
            </a:r>
            <a:endParaRPr lang="cs-CZ" sz="2000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251520" y="465313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i.idnes.cz/09/112/gal/MBO2f364c_Rozlozeni_temne_hmoty_ve_vesmir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04" y="1178391"/>
            <a:ext cx="43815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liotburdett.com/wp-content/uploads/2012/05/energy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10" y="1554269"/>
            <a:ext cx="4356370" cy="2450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dwallpaperstop.com/wp-content/uploads/2013/04/Space-Scene-3D-Wallpaper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04" y="1842890"/>
            <a:ext cx="4381500" cy="3287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ujs.dartmouth.edu/wp-content/uploads/Tim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11" y="2232073"/>
            <a:ext cx="4356370" cy="3267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1.c</a:t>
            </a:r>
          </a:p>
          <a:p>
            <a:r>
              <a:rPr lang="cs-CZ" dirty="0" smtClean="0"/>
              <a:t>2.b</a:t>
            </a:r>
          </a:p>
          <a:p>
            <a:r>
              <a:rPr lang="cs-CZ" dirty="0" smtClean="0"/>
              <a:t>3.c</a:t>
            </a:r>
          </a:p>
          <a:p>
            <a:r>
              <a:rPr lang="cs-CZ" dirty="0" smtClean="0"/>
              <a:t>4.c</a:t>
            </a:r>
          </a:p>
          <a:p>
            <a:r>
              <a:rPr lang="cs-CZ" dirty="0" smtClean="0"/>
              <a:t>5.a</a:t>
            </a:r>
          </a:p>
          <a:p>
            <a:r>
              <a:rPr lang="cs-CZ" dirty="0" smtClean="0"/>
              <a:t>6.b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83606"/>
            <a:ext cx="5380535" cy="390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lena\AppData\Local\Microsoft\Windows\INetCache\IE\DVVQCLJW\thumbs-up-4007573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8594"/>
            <a:ext cx="2120111" cy="14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0" y="900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0" y="6048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43652" y="1268760"/>
            <a:ext cx="323892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VESMÍ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R</a:t>
            </a:r>
            <a:endParaRPr lang="cs-CZ" sz="1200" i="0" dirty="0" smtClean="0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83568" y="1268760"/>
            <a:ext cx="82089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Co tedy vesmír vše zahrnuje? (1)</a:t>
            </a:r>
            <a:endParaRPr lang="cs-CZ" sz="20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504458" y="1876762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hvězdy – slunce (</a:t>
            </a:r>
            <a:r>
              <a:rPr lang="cs-CZ" sz="2000" i="1" dirty="0" smtClean="0"/>
              <a:t>Slunce je jediná hvězda, kterou vidíme ve dne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787980" y="2060848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504458" y="2452826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planety</a:t>
            </a:r>
            <a:endParaRPr lang="cs-CZ" sz="2000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787980" y="2636912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504458" y="3028890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galaxie</a:t>
            </a:r>
            <a:endParaRPr lang="cs-CZ" sz="2000" dirty="0"/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787980" y="3212976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upload.wikimedia.org/wikipedia/commons/6/62/Starsinthesk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0" y="4149080"/>
            <a:ext cx="2831937" cy="18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lser.cz/wp-content/uploads/2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18" y="4149080"/>
            <a:ext cx="2733570" cy="18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sc.edu/science/2003/quinn/images/disc-01-fu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36573"/>
            <a:ext cx="2740013" cy="171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ohy.kx.cz/Galaxie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98" y="4149079"/>
            <a:ext cx="2721336" cy="18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0502" y="620688"/>
            <a:ext cx="8229600" cy="1143000"/>
          </a:xfrm>
        </p:spPr>
        <p:txBody>
          <a:bodyPr/>
          <a:lstStyle/>
          <a:p>
            <a:r>
              <a:rPr lang="cs-CZ" dirty="0" smtClean="0"/>
              <a:t>SLUNCE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628800"/>
            <a:ext cx="9145016" cy="4525963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Teplota na povrchu je 6 000° C, uvnitř 15 000 </a:t>
            </a:r>
            <a:r>
              <a:rPr lang="cs-CZ" dirty="0" err="1" smtClean="0"/>
              <a:t>000</a:t>
            </a:r>
            <a:r>
              <a:rPr lang="cs-CZ" dirty="0" smtClean="0"/>
              <a:t>°C. Je vzdálená 150 000 </a:t>
            </a:r>
            <a:r>
              <a:rPr lang="cs-CZ" dirty="0" err="1" smtClean="0"/>
              <a:t>000</a:t>
            </a:r>
            <a:r>
              <a:rPr lang="cs-CZ" dirty="0" smtClean="0"/>
              <a:t> km – světlo ze Slunce na Zemi doletí za 8 minut.</a:t>
            </a:r>
            <a:endParaRPr lang="cs-CZ" dirty="0"/>
          </a:p>
        </p:txBody>
      </p:sp>
      <p:pic>
        <p:nvPicPr>
          <p:cNvPr id="9222" name="Picture 6" descr="http://www.jajsem.com/wp-content/uploads/slunce-a-zem%C4%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286124"/>
            <a:ext cx="6438900" cy="321945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87" y="116632"/>
            <a:ext cx="70961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3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 smtClean="0"/>
              <a:t>SOUHVĚZDÍ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Pro lepší orientaci na obloze byly hvězdy spojovány do skupin, které představovaly bájné postavy, zvířata.</a:t>
            </a:r>
            <a:endParaRPr lang="cs-CZ" dirty="0"/>
          </a:p>
        </p:txBody>
      </p:sp>
      <p:pic>
        <p:nvPicPr>
          <p:cNvPr id="8194" name="Picture 2" descr="http://ut-images.s3.amazonaws.com/wp-content/uploads/2009/08/myth_constell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71745"/>
            <a:ext cx="4071966" cy="4286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06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VELKÝ A MALÝ VŮZ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Nejznámější souhvězdí na severní obloze je Velký vůz.</a:t>
            </a:r>
            <a:endParaRPr lang="cs-CZ" dirty="0"/>
          </a:p>
        </p:txBody>
      </p:sp>
      <p:pic>
        <p:nvPicPr>
          <p:cNvPr id="7170" name="Picture 2" descr="http://lada.chytrackova.sweb.cz/space/pics/v_medv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2857520" cy="2908777"/>
          </a:xfrm>
          <a:prstGeom prst="rect">
            <a:avLst/>
          </a:prstGeom>
          <a:noFill/>
        </p:spPr>
      </p:pic>
      <p:pic>
        <p:nvPicPr>
          <p:cNvPr id="7172" name="Picture 4" descr="http://nd04.jxs.cz/255/416/c9c9ac509a_68318161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3546" y="3071810"/>
            <a:ext cx="4819466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60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428604"/>
            <a:ext cx="8572560" cy="857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dirty="0" smtClean="0"/>
              <a:t>Pomocí pětinásobného prodloužení dvou zadních hvězd najdeme Malý vůz – Polárku, která nám určuje sever.</a:t>
            </a:r>
            <a:endParaRPr lang="cs-CZ" dirty="0"/>
          </a:p>
        </p:txBody>
      </p:sp>
      <p:pic>
        <p:nvPicPr>
          <p:cNvPr id="6146" name="Picture 2" descr="http://www.m4040.com/Survival/Skills/Navigation/North-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6892347" cy="4343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8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0" y="900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0" y="6048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43652" y="1268760"/>
            <a:ext cx="323892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VESMÍ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R</a:t>
            </a:r>
            <a:endParaRPr lang="cs-CZ" sz="1200" i="0" dirty="0" smtClean="0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83568" y="1268760"/>
            <a:ext cx="82089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Co tedy vesmír vše zahrnuje? (2)</a:t>
            </a:r>
            <a:endParaRPr lang="cs-CZ" sz="20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1504458" y="1876762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prostor</a:t>
            </a:r>
            <a:endParaRPr lang="cs-CZ" sz="2000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787980" y="2060848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504459" y="2452826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černé díry</a:t>
            </a:r>
            <a:endParaRPr lang="cs-CZ" sz="2000" dirty="0"/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787981" y="2636912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1504459" y="3100898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měsíce</a:t>
            </a:r>
            <a:endParaRPr lang="cs-CZ" sz="2000" dirty="0"/>
          </a:p>
        </p:txBody>
      </p:sp>
      <p:cxnSp>
        <p:nvCxnSpPr>
          <p:cNvPr id="42" name="Přímá spojnice se šipkou 41"/>
          <p:cNvCxnSpPr/>
          <p:nvPr/>
        </p:nvCxnSpPr>
        <p:spPr>
          <a:xfrm>
            <a:off x="787981" y="3284984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1504459" y="3748970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komety</a:t>
            </a:r>
            <a:endParaRPr lang="cs-CZ" sz="2000" dirty="0"/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787981" y="3933056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upload.wikimedia.org/wikipedia/commons/9/9b/Trou_noi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122809"/>
            <a:ext cx="5411933" cy="380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ravdu.cz/sites/default/files/cerna-di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377950"/>
            <a:ext cx="5400600" cy="431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pektrumzdravi.cz/w/spektrumzdravi/files/316460749_64a5c1a6fb-luna-llena-_-full-moon_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68" y="1586794"/>
            <a:ext cx="4562475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tatic.geekweek.pl/cms/2010/06/2010_06_2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943139"/>
            <a:ext cx="5374611" cy="37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0" y="900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0" y="6048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43652" y="1268760"/>
            <a:ext cx="323892" cy="21236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VE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LKÝ </a:t>
            </a:r>
          </a:p>
          <a:p>
            <a:pPr algn="ctr"/>
            <a:endParaRPr lang="cs-CZ" sz="1200" dirty="0">
              <a:solidFill>
                <a:schemeClr val="tx1"/>
              </a:solidFill>
            </a:endParaRP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TŘESK</a:t>
            </a:r>
            <a:endParaRPr lang="cs-CZ" sz="1200" i="0" dirty="0" smtClean="0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83568" y="1268760"/>
            <a:ext cx="82089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Jak a kdy vesmír vznikl?</a:t>
            </a:r>
            <a:endParaRPr lang="cs-CZ" sz="20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504458" y="1876762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Velký třesk přes 13,7 miliardami let</a:t>
            </a:r>
            <a:endParaRPr lang="cs-CZ" sz="2000" dirty="0"/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787980" y="2060848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504459" y="2452826"/>
            <a:ext cx="385963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10</a:t>
            </a:r>
            <a:r>
              <a:rPr lang="cs-CZ" sz="2000" baseline="30000" dirty="0" smtClean="0"/>
              <a:t>-43</a:t>
            </a:r>
            <a:r>
              <a:rPr lang="cs-CZ" sz="2000" dirty="0" smtClean="0"/>
              <a:t>s – vznik gravitace, teplota vesmíru 10</a:t>
            </a:r>
            <a:r>
              <a:rPr lang="cs-CZ" sz="2000" baseline="30000" dirty="0" smtClean="0"/>
              <a:t>32o</a:t>
            </a:r>
            <a:r>
              <a:rPr lang="cs-CZ" sz="2000" dirty="0" smtClean="0"/>
              <a:t>C</a:t>
            </a:r>
            <a:endParaRPr lang="cs-CZ" sz="2000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787980" y="2636912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504458" y="3821394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10</a:t>
            </a:r>
            <a:r>
              <a:rPr lang="cs-CZ" sz="2000" baseline="30000" dirty="0" smtClean="0"/>
              <a:t>-30</a:t>
            </a:r>
            <a:r>
              <a:rPr lang="cs-CZ" sz="2000" dirty="0" smtClean="0"/>
              <a:t>s </a:t>
            </a:r>
            <a:r>
              <a:rPr lang="cs-CZ" sz="2000" dirty="0"/>
              <a:t>– </a:t>
            </a:r>
            <a:r>
              <a:rPr lang="cs-CZ" sz="2000" dirty="0" smtClean="0"/>
              <a:t>rychlé rozpínání vesmíru, </a:t>
            </a:r>
            <a:r>
              <a:rPr lang="cs-CZ" sz="2000" dirty="0"/>
              <a:t>teplota vesmíru </a:t>
            </a:r>
            <a:r>
              <a:rPr lang="cs-CZ" sz="2000" dirty="0" smtClean="0"/>
              <a:t>10</a:t>
            </a:r>
            <a:r>
              <a:rPr lang="cs-CZ" sz="2000" baseline="30000" dirty="0" smtClean="0"/>
              <a:t>25o</a:t>
            </a:r>
            <a:r>
              <a:rPr lang="cs-CZ" sz="2000" dirty="0" smtClean="0"/>
              <a:t>C</a:t>
            </a:r>
            <a:endParaRPr lang="cs-CZ" sz="2000" dirty="0"/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787980" y="4005480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504458" y="4235336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10</a:t>
            </a:r>
            <a:r>
              <a:rPr lang="cs-CZ" sz="2000" baseline="30000" dirty="0" smtClean="0"/>
              <a:t>-10</a:t>
            </a:r>
            <a:r>
              <a:rPr lang="cs-CZ" sz="2000" dirty="0" smtClean="0"/>
              <a:t>s </a:t>
            </a:r>
            <a:r>
              <a:rPr lang="cs-CZ" sz="2000" dirty="0"/>
              <a:t>– vznik </a:t>
            </a:r>
            <a:r>
              <a:rPr lang="cs-CZ" sz="2000" dirty="0" smtClean="0"/>
              <a:t>dalších sil</a:t>
            </a:r>
            <a:endParaRPr lang="cs-CZ" sz="2000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787980" y="4419422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504459" y="4649278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10</a:t>
            </a:r>
            <a:r>
              <a:rPr lang="cs-CZ" sz="2000" baseline="30000" dirty="0" smtClean="0"/>
              <a:t>-5</a:t>
            </a:r>
            <a:r>
              <a:rPr lang="cs-CZ" sz="2000" dirty="0" smtClean="0"/>
              <a:t>s </a:t>
            </a:r>
            <a:r>
              <a:rPr lang="cs-CZ" sz="2000" dirty="0"/>
              <a:t>– </a:t>
            </a:r>
            <a:r>
              <a:rPr lang="cs-CZ" sz="2000" dirty="0" smtClean="0"/>
              <a:t>prvotní „polévka“ všeho, co známe</a:t>
            </a:r>
            <a:endParaRPr lang="cs-CZ" sz="2000" dirty="0"/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787981" y="4833364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1504459" y="5055415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 4 minutách klesá teplota na miliardu </a:t>
            </a:r>
            <a:r>
              <a:rPr lang="cs-CZ" sz="2000" baseline="30000" dirty="0" err="1" smtClean="0"/>
              <a:t>o</a:t>
            </a:r>
            <a:r>
              <a:rPr lang="cs-CZ" sz="2000" dirty="0" err="1" smtClean="0"/>
              <a:t>C</a:t>
            </a:r>
            <a:r>
              <a:rPr lang="cs-CZ" sz="2000" dirty="0" smtClean="0"/>
              <a:t> (</a:t>
            </a:r>
            <a:r>
              <a:rPr lang="cs-CZ" sz="1500" dirty="0" smtClean="0"/>
              <a:t>existuje jen vodík a hélium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cxnSp>
        <p:nvCxnSpPr>
          <p:cNvPr id="42" name="Přímá spojnice se šipkou 41"/>
          <p:cNvCxnSpPr/>
          <p:nvPr/>
        </p:nvCxnSpPr>
        <p:spPr>
          <a:xfrm>
            <a:off x="787981" y="5239501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1504459" y="5477162"/>
            <a:ext cx="73880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dalších 100 000 000 let se vesmír rozpínal a ochlazoval</a:t>
            </a:r>
            <a:endParaRPr lang="cs-CZ" sz="2000" dirty="0"/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787981" y="5661248"/>
            <a:ext cx="615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://www.newscientist.com/data/images/ns/cms/mg20026861.500/mg20026861.500-1_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57" y="1138238"/>
            <a:ext cx="3515050" cy="26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475</Words>
  <Application>Microsoft Office PowerPoint</Application>
  <PresentationFormat>Předvádění na obrazovce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Prezentace aplikace PowerPoint</vt:lpstr>
      <vt:lpstr>Prezentace aplikace PowerPoint</vt:lpstr>
      <vt:lpstr>Prezentace aplikace PowerPoint</vt:lpstr>
      <vt:lpstr>SLUNCE</vt:lpstr>
      <vt:lpstr>SOUHVĚZDÍ</vt:lpstr>
      <vt:lpstr>VELKÝ A MALÝ VŮZ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GALAXIE</vt:lpstr>
      <vt:lpstr>Prezentace aplikace PowerPoint</vt:lpstr>
      <vt:lpstr>OTÁZKY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Výsledky</vt:lpstr>
    </vt:vector>
  </TitlesOfParts>
  <Company>Střední škola technická Ústí nad Labem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Střední škola stavební a technická Ústí nad Labem sekce technických oborů</dc:title>
  <dc:creator>Filas</dc:creator>
  <cp:lastModifiedBy>Alena</cp:lastModifiedBy>
  <cp:revision>104</cp:revision>
  <dcterms:created xsi:type="dcterms:W3CDTF">2010-11-01T23:40:31Z</dcterms:created>
  <dcterms:modified xsi:type="dcterms:W3CDTF">2021-01-16T12:16:44Z</dcterms:modified>
</cp:coreProperties>
</file>