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52" r:id="rId2"/>
    <p:sldMasterId id="2147483864" r:id="rId3"/>
  </p:sldMasterIdLst>
  <p:notesMasterIdLst>
    <p:notesMasterId r:id="rId18"/>
  </p:notesMasterIdLst>
  <p:handoutMasterIdLst>
    <p:handoutMasterId r:id="rId19"/>
  </p:handoutMasterIdLst>
  <p:sldIdLst>
    <p:sldId id="264" r:id="rId4"/>
    <p:sldId id="256" r:id="rId5"/>
    <p:sldId id="287" r:id="rId6"/>
    <p:sldId id="297" r:id="rId7"/>
    <p:sldId id="296" r:id="rId8"/>
    <p:sldId id="299" r:id="rId9"/>
    <p:sldId id="303" r:id="rId10"/>
    <p:sldId id="307" r:id="rId11"/>
    <p:sldId id="301" r:id="rId12"/>
    <p:sldId id="302" r:id="rId13"/>
    <p:sldId id="304" r:id="rId14"/>
    <p:sldId id="305" r:id="rId15"/>
    <p:sldId id="300" r:id="rId16"/>
    <p:sldId id="298" r:id="rId17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200"/>
    <a:srgbClr val="FFA7A7"/>
    <a:srgbClr val="00FF00"/>
    <a:srgbClr val="FF7043"/>
    <a:srgbClr val="006600"/>
    <a:srgbClr val="CC9900"/>
    <a:srgbClr val="CC66FF"/>
    <a:srgbClr val="FF5050"/>
    <a:srgbClr val="33CC3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>
      <p:cViewPr>
        <p:scale>
          <a:sx n="60" d="100"/>
          <a:sy n="60" d="100"/>
        </p:scale>
        <p:origin x="-138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9015D87-69FB-4BA3-9AE9-9D056D001163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7A013962-5FAC-40D7-B1E9-2C7F2BD1163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B46E980-5AB9-40E3-850F-4491BDAC9D79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3"/>
            <a:ext cx="5486400" cy="4475559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192D0FF0-5463-4795-B37C-19F0B4B96B4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31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D0FF0-5463-4795-B37C-19F0B4B96B45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6389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764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864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816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063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5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230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3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44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9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8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1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4752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  <a:endParaRPr lang="en-US" sz="6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71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265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F6EC35-A27F-412E-AA47-CD5D3B553EA1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2B56A-75E2-40B4-B9C9-D8BEB14E73D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764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03280B-CABC-4BB9-9F42-3A3B01FA42B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073F4-564B-4A57-A03C-7F35AF9CC00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7524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2FAC78-C8C3-4C6C-9DE9-74D8F9C95E7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B9973-5D40-4B9B-986F-696FD491AC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23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4A326E-1ADE-47FB-A4E6-F2B9961D3DB2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6A9FD-5057-4832-BD4A-59B8510B31F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53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AF8F98-4825-4477-9329-DD5906E75E2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C8545D-F01F-4177-BE33-2A36BEA4FD4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283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CE422-DF25-45A6-AF0C-1541E03A6A0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1F53C5-68A2-462C-8A47-86820E0ED54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837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B8A3D-8F9E-4F62-BC5D-DD6B0600D79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D9460-732D-4BA6-8E6C-10EE50E6F91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7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5236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83F932-30FA-4718-B439-DF55596AC06A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2CC6F1-38BF-4728-B19A-30FC5A6D5C4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4003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A20E2B-270D-4486-83D2-343A737DB13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64DCF-D698-4837-8140-0583FE539B71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887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7B1DF-84CD-43D9-A268-CAEA18E7D57C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ADA03-3693-4810-A4E8-2B88CBFFC258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479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2A1682-D560-4831-95D4-AF5AFF2C399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19.02.2021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A1307-8CDF-4191-BB0F-C5791B5A7593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16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045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32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783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57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240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38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09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96AC6E3-9C21-419C-B41A-04833FDFCAF6}" type="datetimeFigureOut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19.02.2021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6845AB5-4FEB-4019-9C26-1D249377BA0B}" type="slidenum">
              <a:rPr lang="cs-CZ" smtClean="0">
                <a:solidFill>
                  <a:prstClr val="white">
                    <a:alpha val="60000"/>
                  </a:prstClr>
                </a:solidFill>
              </a:rPr>
              <a:pPr/>
              <a:t>‹#›</a:t>
            </a:fld>
            <a:endParaRPr lang="cs-CZ" dirty="0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55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75F11-2410-46AD-A4EF-50E6E693AC2C}" type="datetimeFigureOut">
              <a:rPr lang="cs-CZ" smtClean="0"/>
              <a:t>19.02.2021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A426C-3E2C-4D8B-9348-4E9B40C27D5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809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youtu.be/YtSMdiTEIb4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pmo1lep5Duk" TargetMode="External"/><Relationship Id="rId2" Type="http://schemas.openxmlformats.org/officeDocument/2006/relationships/hyperlink" Target="http://www.astro.cz/clanek/5170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stro.cz/rady/ukazy/zatmeni/slunce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ro.cz/rady/ukazy/zatmeni/slunce/" TargetMode="External"/><Relationship Id="rId3" Type="http://schemas.openxmlformats.org/officeDocument/2006/relationships/hyperlink" Target="http://www.vesmir.cz/clanek/pas-totality-ve-stredni-evrope" TargetMode="External"/><Relationship Id="rId7" Type="http://schemas.openxmlformats.org/officeDocument/2006/relationships/hyperlink" Target="http://cs.wikipedia.org/w/index.php?title=Zatm%C4%9Bn%C3%AD_Slunce_4._ledna_2011&amp;oldid=8201871" TargetMode="External"/><Relationship Id="rId2" Type="http://schemas.openxmlformats.org/officeDocument/2006/relationships/hyperlink" Target="http://planety.astro.cz/zeme/1942-zatmeni-slunce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cs.wikipedia.org/wiki/Soubor:SolarEclipseCzechRepublicJanuary2011.jpg" TargetMode="External"/><Relationship Id="rId5" Type="http://schemas.openxmlformats.org/officeDocument/2006/relationships/hyperlink" Target="http://cs.wikipedia.org/wiki/Soubor:Solar_eclips_1999_4.jpg" TargetMode="External"/><Relationship Id="rId4" Type="http://schemas.openxmlformats.org/officeDocument/2006/relationships/hyperlink" Target="http://cs.wikipedia.org/w/index.php?title=Zatm%C4%9Bn%C3%AD_Slunce&amp;oldid=857266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youtu.be/MWBmKQRQsk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AppData\Local\Microsoft\Windows\Temporary Internet Files\Content.IE5\AM1I8PN9\MC900433135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221088"/>
            <a:ext cx="7920880" cy="856456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52400" h="50800" prst="softRound"/>
          </a:sp3d>
        </p:spPr>
        <p:txBody>
          <a:bodyPr>
            <a:scene3d>
              <a:camera prst="orthographicFron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14000" b="1" cap="all" dirty="0" smtClean="0">
                <a:ln w="5715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0"/>
                  <a:tileRect/>
                </a:gradFill>
                <a:effectLst>
                  <a:reflection blurRad="12700" stA="50000" endPos="50000" dist="5000" dir="5400000" sy="-100000" rotWithShape="0"/>
                </a:effectLst>
                <a:latin typeface="Aharoni" pitchFamily="2" charset="-79"/>
                <a:cs typeface="Aharoni" pitchFamily="2" charset="-79"/>
              </a:rPr>
              <a:t>VESMÍR</a:t>
            </a:r>
            <a:endParaRPr lang="cs-CZ" sz="14000" b="1" cap="all" dirty="0">
              <a:ln w="5715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0"/>
                <a:tileRect/>
              </a:gradFill>
              <a:effectLst>
                <a:reflection blurRad="12700" stA="50000" endPos="50000" dist="5000" dir="5400000" sy="-100000" rotWithShape="0"/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145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77" y="2140783"/>
            <a:ext cx="3210283" cy="256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18" y="2131295"/>
            <a:ext cx="3488221" cy="2618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86262" y="771224"/>
            <a:ext cx="5621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Úplné zatmění </a:t>
            </a:r>
            <a:r>
              <a:rPr lang="cs-CZ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Slunce,  </a:t>
            </a:r>
            <a:r>
              <a:rPr lang="cs-CZ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které proběhlo </a:t>
            </a:r>
            <a:r>
              <a:rPr lang="cs-CZ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cs-CZ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srpna 1999 a bylo viditelné z Evropy. </a:t>
            </a:r>
            <a:r>
              <a:rPr lang="cs-CZ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Fotografie </a:t>
            </a:r>
            <a:r>
              <a:rPr lang="cs-CZ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pořízena z území Francie.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952328" cy="290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0" y="5207935"/>
            <a:ext cx="345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C000"/>
                </a:solidFill>
              </a:rPr>
              <a:t>Z Petrova nad Desnou </a:t>
            </a:r>
            <a:r>
              <a:rPr lang="pl-PL" sz="2400" dirty="0" smtClean="0">
                <a:solidFill>
                  <a:srgbClr val="FFC000"/>
                </a:solidFill>
              </a:rPr>
              <a:t/>
            </a:r>
            <a:br>
              <a:rPr lang="pl-PL" sz="2400" dirty="0" smtClean="0">
                <a:solidFill>
                  <a:srgbClr val="FFC000"/>
                </a:solidFill>
              </a:rPr>
            </a:br>
            <a:r>
              <a:rPr lang="pl-PL" sz="2400" dirty="0" smtClean="0">
                <a:solidFill>
                  <a:srgbClr val="FFC000"/>
                </a:solidFill>
              </a:rPr>
              <a:t>4. ledna 2011 v </a:t>
            </a:r>
            <a:r>
              <a:rPr lang="pl-PL" sz="2400" dirty="0">
                <a:solidFill>
                  <a:srgbClr val="FFC000"/>
                </a:solidFill>
              </a:rPr>
              <a:t>8:41 UTC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691328" y="5748227"/>
            <a:ext cx="5345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schemeClr val="bg1"/>
                </a:solidFill>
              </a:rPr>
              <a:t>mohou </a:t>
            </a:r>
            <a:r>
              <a:rPr lang="cs-CZ" sz="2200" dirty="0">
                <a:solidFill>
                  <a:schemeClr val="bg1"/>
                </a:solidFill>
              </a:rPr>
              <a:t>lidé rovněž spatřit v úzkém pásu na Zemi (širokém maximálně 350 km) zvaném </a:t>
            </a:r>
            <a:r>
              <a:rPr lang="cs-CZ" sz="2200" i="1" dirty="0">
                <a:solidFill>
                  <a:schemeClr val="bg1"/>
                </a:solidFill>
              </a:rPr>
              <a:t>pás </a:t>
            </a:r>
            <a:r>
              <a:rPr lang="cs-CZ" sz="2200" i="1" dirty="0" smtClean="0">
                <a:solidFill>
                  <a:schemeClr val="bg1"/>
                </a:solidFill>
              </a:rPr>
              <a:t>annularity. (USA 20. 5. 2012)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12" name="Obdélník s odříznutým příčným rohem 11"/>
          <p:cNvSpPr/>
          <p:nvPr/>
        </p:nvSpPr>
        <p:spPr>
          <a:xfrm>
            <a:off x="3132876" y="188640"/>
            <a:ext cx="4670114" cy="582584"/>
          </a:xfrm>
          <a:prstGeom prst="snip2DiagRect">
            <a:avLst>
              <a:gd name="adj1" fmla="val 50000"/>
              <a:gd name="adj2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ÚPLNÉ ZATMĚNÍ SLUNCE</a:t>
            </a:r>
            <a:endParaRPr lang="cs-CZ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4" name="Obdélník s odříznutým příčným rohem 13"/>
          <p:cNvSpPr/>
          <p:nvPr/>
        </p:nvSpPr>
        <p:spPr>
          <a:xfrm>
            <a:off x="-33529" y="4210084"/>
            <a:ext cx="3491880" cy="997851"/>
          </a:xfrm>
          <a:prstGeom prst="snip2DiagRect">
            <a:avLst>
              <a:gd name="adj1" fmla="val 50000"/>
              <a:gd name="adj2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ČÁSTEČNÉ ZATMĚNÍ SLUNCE</a:t>
            </a:r>
            <a:endParaRPr lang="cs-CZ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5" name="Obdélník s odříznutým příčným rohem 14"/>
          <p:cNvSpPr/>
          <p:nvPr/>
        </p:nvSpPr>
        <p:spPr>
          <a:xfrm>
            <a:off x="4758782" y="4750144"/>
            <a:ext cx="4392488" cy="998083"/>
          </a:xfrm>
          <a:prstGeom prst="snip2DiagRect">
            <a:avLst>
              <a:gd name="adj1" fmla="val 50000"/>
              <a:gd name="adj2" fmla="val 16667"/>
            </a:avLst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PRSENCOVÉ  </a:t>
            </a:r>
          </a:p>
          <a:p>
            <a:pPr algn="ctr"/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ZATMĚNÍ SLUNCE</a:t>
            </a:r>
            <a:endParaRPr lang="cs-CZ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2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2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15616" y="188640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Prstencové zatmění Slunce 20. 5. 2012</a:t>
            </a:r>
            <a:endParaRPr lang="cs-CZ" sz="32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773415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</a:rPr>
              <a:t>Tento úkaz byl postupně viditelný v úzkém pruhu od Asie do poloviny USA (viz mapka na </a:t>
            </a:r>
            <a:r>
              <a:rPr lang="cs-CZ" sz="2200" dirty="0" smtClean="0">
                <a:solidFill>
                  <a:schemeClr val="bg1"/>
                </a:solidFill>
              </a:rPr>
              <a:t> videu). </a:t>
            </a:r>
            <a:r>
              <a:rPr lang="cs-CZ" sz="2200" dirty="0">
                <a:solidFill>
                  <a:schemeClr val="bg1"/>
                </a:solidFill>
              </a:rPr>
              <a:t>U nás to vidět nebylo, </a:t>
            </a:r>
            <a:r>
              <a:rPr lang="cs-CZ" sz="2200" dirty="0" smtClean="0">
                <a:solidFill>
                  <a:schemeClr val="bg1"/>
                </a:solidFill>
              </a:rPr>
              <a:t>škoda!</a:t>
            </a:r>
            <a:endParaRPr lang="cs-CZ" sz="2200" dirty="0">
              <a:solidFill>
                <a:schemeClr val="bg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12052" y="1564351"/>
            <a:ext cx="8568952" cy="576064"/>
          </a:xfrm>
          <a:prstGeom prst="round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Ring of Fire Solar Eclipse </a:t>
            </a:r>
            <a:r>
              <a:rPr lang="cs-CZ" sz="2000" b="1" dirty="0" smtClean="0"/>
              <a:t> </a:t>
            </a:r>
            <a:r>
              <a:rPr lang="en-US" sz="2000" b="1" dirty="0" smtClean="0"/>
              <a:t>on </a:t>
            </a:r>
            <a:r>
              <a:rPr lang="en-US" sz="2000" b="1" dirty="0"/>
              <a:t>May 20, 2012 - Visible in US</a:t>
            </a:r>
          </a:p>
        </p:txBody>
      </p:sp>
      <p:pic>
        <p:nvPicPr>
          <p:cNvPr id="7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2348880"/>
            <a:ext cx="5256584" cy="42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7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38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8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odorovný svitek 3"/>
          <p:cNvSpPr/>
          <p:nvPr/>
        </p:nvSpPr>
        <p:spPr>
          <a:xfrm>
            <a:off x="1835696" y="5229200"/>
            <a:ext cx="5328592" cy="1224136"/>
          </a:xfrm>
          <a:prstGeom prst="horizontalScroll">
            <a:avLst>
              <a:gd name="adj" fmla="val 18587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2400" dirty="0">
                <a:solidFill>
                  <a:prstClr val="black"/>
                </a:solidFill>
                <a:hlinkClick r:id="rId2"/>
              </a:rPr>
              <a:t>http://www.astro.cz/clanek/5170</a:t>
            </a:r>
            <a:r>
              <a:rPr lang="cs-CZ" sz="2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3174" y="3861048"/>
            <a:ext cx="8928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chemeClr val="bg1"/>
                </a:solidFill>
              </a:rPr>
              <a:t>Velmi zajímavé informace o  prstencovém zatmění Slunce 2012 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včetně animace průběhu zatmění najdete  na stránkách České astronomické společnosti: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7504" y="143532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FF00"/>
                </a:solidFill>
              </a:rPr>
              <a:t>A jak prstencové zatměné Slunce 2012 probíhalo v přímém přenosu?</a:t>
            </a:r>
            <a:endParaRPr lang="cs-CZ" sz="2400" b="1" dirty="0">
              <a:solidFill>
                <a:srgbClr val="00FF00"/>
              </a:solidFill>
            </a:endParaRPr>
          </a:p>
        </p:txBody>
      </p:sp>
      <p:sp>
        <p:nvSpPr>
          <p:cNvPr id="2" name="Stužka dolů 1"/>
          <p:cNvSpPr/>
          <p:nvPr/>
        </p:nvSpPr>
        <p:spPr>
          <a:xfrm>
            <a:off x="611560" y="1628800"/>
            <a:ext cx="7776864" cy="1368152"/>
          </a:xfrm>
          <a:prstGeom prst="ribbon">
            <a:avLst>
              <a:gd name="adj1" fmla="val 23952"/>
              <a:gd name="adj2" fmla="val 50000"/>
            </a:avLst>
          </a:prstGeom>
          <a:solidFill>
            <a:srgbClr val="CFF200"/>
          </a:solidFill>
          <a:ln>
            <a:solidFill>
              <a:srgbClr val="FFA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</a:rPr>
              <a:t>Klikněte pro spuštění videa</a:t>
            </a:r>
            <a:br>
              <a:rPr lang="cs-CZ" sz="2400" b="1" dirty="0" smtClean="0">
                <a:solidFill>
                  <a:schemeClr val="tx1"/>
                </a:solidFill>
              </a:rPr>
            </a:b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SEM</a:t>
            </a:r>
            <a:endParaRPr lang="cs-CZ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92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33899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552866" y="5966319"/>
            <a:ext cx="6192688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cs-CZ" sz="2200" b="1" dirty="0" smtClean="0"/>
              <a:t>Podrobné informace můžete získat </a:t>
            </a:r>
            <a:r>
              <a:rPr lang="cs-CZ" sz="2200" b="1" dirty="0"/>
              <a:t>na stránkách </a:t>
            </a:r>
            <a:r>
              <a:rPr lang="cs-CZ" sz="2200" b="1" dirty="0">
                <a:solidFill>
                  <a:schemeClr val="bg1"/>
                </a:solidFill>
                <a:hlinkClick r:id="rId4"/>
              </a:rPr>
              <a:t>http://www.astro.cz/rady/ukazy/zatmeni/slunce</a:t>
            </a:r>
            <a:r>
              <a:rPr lang="cs-CZ" b="1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endParaRPr lang="cs-CZ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836712"/>
            <a:ext cx="8784976" cy="58785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1600" dirty="0">
                <a:cs typeface="Times New Roman" pitchFamily="18" charset="0"/>
              </a:rPr>
              <a:t>Autorský tým, astronomia.zcu.cz, </a:t>
            </a:r>
            <a:r>
              <a:rPr lang="cs-CZ" sz="1600" i="1" dirty="0" smtClean="0">
                <a:cs typeface="Times New Roman" pitchFamily="18" charset="0"/>
              </a:rPr>
              <a:t>Zatmění Slunce </a:t>
            </a:r>
            <a:r>
              <a:rPr lang="cs-CZ" sz="1600" dirty="0" smtClean="0">
                <a:cs typeface="Times New Roman" pitchFamily="18" charset="0"/>
              </a:rPr>
              <a:t>[online</a:t>
            </a:r>
            <a:r>
              <a:rPr lang="cs-CZ" sz="1600" dirty="0">
                <a:cs typeface="Times New Roman" pitchFamily="18" charset="0"/>
              </a:rPr>
              <a:t>], ASTRONOMIA: Astronomický server Fakulty pedagogické ZČU v Plzni, c2012</a:t>
            </a:r>
            <a:r>
              <a:rPr lang="cs-CZ" sz="1600" dirty="0"/>
              <a:t> Stránka byla naposledy editována 15. ledna 2010 v 19:41. [citováno  </a:t>
            </a:r>
            <a:r>
              <a:rPr lang="cs-CZ" sz="1600" dirty="0" smtClean="0"/>
              <a:t>26. 05. </a:t>
            </a:r>
            <a:r>
              <a:rPr lang="cs-CZ" sz="1600" dirty="0"/>
              <a:t>2012]</a:t>
            </a:r>
            <a:br>
              <a:rPr lang="cs-CZ" sz="1600" dirty="0"/>
            </a:br>
            <a:r>
              <a:rPr lang="cs-CZ" sz="1600" dirty="0">
                <a:hlinkClick r:id="rId2"/>
              </a:rPr>
              <a:t>http://</a:t>
            </a:r>
            <a:r>
              <a:rPr lang="cs-CZ" sz="1600" dirty="0" smtClean="0">
                <a:hlinkClick r:id="rId2"/>
              </a:rPr>
              <a:t>planety.astro.cz/zeme/1942-zatmeni-slunce</a:t>
            </a:r>
            <a:r>
              <a:rPr lang="cs-CZ" sz="1600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1600" dirty="0"/>
              <a:t>Eva </a:t>
            </a:r>
            <a:r>
              <a:rPr lang="cs-CZ" sz="1600" dirty="0" smtClean="0"/>
              <a:t>Marková, Pás totality ve střední Evropě, Publikováno</a:t>
            </a:r>
            <a:r>
              <a:rPr lang="cs-CZ" sz="1600" dirty="0"/>
              <a:t>: Vesmír 77, 675, </a:t>
            </a:r>
            <a:r>
              <a:rPr lang="cs-CZ" sz="1600" dirty="0" smtClean="0"/>
              <a:t>1998/12,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>Obor</a:t>
            </a:r>
            <a:r>
              <a:rPr lang="cs-CZ" sz="1600" dirty="0"/>
              <a:t>: Astronomie a </a:t>
            </a:r>
            <a:r>
              <a:rPr lang="cs-CZ" sz="1600" dirty="0" smtClean="0"/>
              <a:t>kosmologie, Rubrika</a:t>
            </a:r>
            <a:r>
              <a:rPr lang="cs-CZ" sz="1600" dirty="0"/>
              <a:t>: Poznámky a </a:t>
            </a:r>
            <a:r>
              <a:rPr lang="cs-CZ" sz="1600" dirty="0" smtClean="0"/>
              <a:t>glosy: [online], [citováno 30. 05. </a:t>
            </a:r>
            <a:r>
              <a:rPr lang="cs-CZ" sz="1600" dirty="0"/>
              <a:t>2012]</a:t>
            </a:r>
            <a:br>
              <a:rPr lang="cs-CZ" sz="1600" dirty="0"/>
            </a:br>
            <a:r>
              <a:rPr lang="cs-CZ" sz="1600" dirty="0">
                <a:hlinkClick r:id="rId3"/>
              </a:rPr>
              <a:t>http://</a:t>
            </a:r>
            <a:r>
              <a:rPr lang="cs-CZ" sz="1600" dirty="0" smtClean="0">
                <a:hlinkClick r:id="rId3"/>
              </a:rPr>
              <a:t>www.vesmir.cz/clanek/pas-totality-ve-stredni-evrope</a:t>
            </a:r>
            <a:endParaRPr lang="cs-CZ" sz="16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1600" dirty="0"/>
              <a:t>Přispěvatelé Wikipedie,</a:t>
            </a:r>
            <a:r>
              <a:rPr lang="cs-CZ" sz="1600" i="1" dirty="0"/>
              <a:t> Zatmění Slunce</a:t>
            </a:r>
            <a:r>
              <a:rPr lang="cs-CZ" sz="1600" dirty="0"/>
              <a:t> [online], Wikipedie: Otevřená encyklopedie, c2012, </a:t>
            </a: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Datum </a:t>
            </a:r>
            <a:r>
              <a:rPr lang="cs-CZ" sz="1600" dirty="0"/>
              <a:t>poslední revize 24. 05. 2012, 01:52 UTC, [citováno 30. 05. 2012] &lt;</a:t>
            </a:r>
            <a:r>
              <a:rPr lang="cs-CZ" sz="1600" dirty="0">
                <a:hlinkClick r:id="rId4"/>
              </a:rPr>
              <a:t>http://cs.wikipedia.org/w/index.php?title=Zatm%C4%9Bn%C3%AD_Slunce&amp;oldid=8572661</a:t>
            </a:r>
            <a:r>
              <a:rPr lang="cs-CZ" sz="1600" dirty="0"/>
              <a:t>&gt; 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1600" dirty="0"/>
              <a:t>I, Luc </a:t>
            </a:r>
            <a:r>
              <a:rPr lang="cs-CZ" sz="1600" dirty="0" smtClean="0"/>
              <a:t>Viatour</a:t>
            </a:r>
            <a:r>
              <a:rPr lang="cs-CZ" sz="1600" dirty="0"/>
              <a:t>, Soubor:Solar eclips 1999 </a:t>
            </a:r>
            <a:r>
              <a:rPr lang="cs-CZ" sz="1600" dirty="0" smtClean="0"/>
              <a:t>4.jpg, [Creative Commons</a:t>
            </a:r>
            <a:r>
              <a:rPr lang="cs-CZ" sz="1600" dirty="0"/>
              <a:t>]</a:t>
            </a:r>
            <a:br>
              <a:rPr lang="cs-CZ" sz="1600" dirty="0"/>
            </a:br>
            <a:r>
              <a:rPr lang="cs-CZ" sz="1600" dirty="0">
                <a:hlinkClick r:id="rId5"/>
              </a:rPr>
              <a:t>http://</a:t>
            </a:r>
            <a:r>
              <a:rPr lang="cs-CZ" sz="1600" dirty="0" smtClean="0">
                <a:hlinkClick r:id="rId5"/>
              </a:rPr>
              <a:t>cs.wikipedia.org/wiki/Soubor:Solar_eclips_1999_4.jpg</a:t>
            </a:r>
            <a:r>
              <a:rPr lang="cs-CZ" sz="1600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1600" b="1" dirty="0" smtClean="0"/>
              <a:t>Soubor:SolarEclipseCzechRepublicJanuary2011.jpg, [volné dílo],[citováno 30. 05. </a:t>
            </a:r>
            <a:r>
              <a:rPr lang="cs-CZ" sz="1600" b="1" dirty="0"/>
              <a:t>2012]</a:t>
            </a:r>
            <a:br>
              <a:rPr lang="cs-CZ" sz="1600" b="1" dirty="0"/>
            </a:br>
            <a:r>
              <a:rPr lang="cs-CZ" sz="1600" b="1" dirty="0">
                <a:hlinkClick r:id="rId6"/>
              </a:rPr>
              <a:t>http://</a:t>
            </a:r>
            <a:r>
              <a:rPr lang="cs-CZ" sz="1600" b="1" dirty="0" smtClean="0">
                <a:hlinkClick r:id="rId6"/>
              </a:rPr>
              <a:t>cs.wikipedia.org/wiki/Soubor:SolarEclipseCzechRepublicJanuary2011.jpg</a:t>
            </a:r>
            <a:r>
              <a:rPr lang="cs-CZ" sz="1600" b="1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1600" dirty="0"/>
              <a:t>Přispěvatelé Wikipedie,</a:t>
            </a:r>
            <a:r>
              <a:rPr lang="cs-CZ" sz="1600" i="1" dirty="0"/>
              <a:t> Zatmění Slunce 4. ledna 2011</a:t>
            </a:r>
            <a:r>
              <a:rPr lang="cs-CZ" sz="1600" dirty="0"/>
              <a:t> [online], Wikipedie: Otevřená encyklopedie, c2012, Datum poslední revize 28. 02. 2012, 16:23 UTC, [citováno 30. 05. 2012] &lt;</a:t>
            </a:r>
            <a:r>
              <a:rPr lang="cs-CZ" sz="1600" dirty="0">
                <a:hlinkClick r:id="rId7"/>
              </a:rPr>
              <a:t>http://cs.wikipedia.org/w/index.php?title=Zatm%C4%9Bn%C3%AD_Slunce_4._ledna_2011&amp;oldid=8201871</a:t>
            </a:r>
            <a:r>
              <a:rPr lang="cs-CZ" sz="1600" dirty="0"/>
              <a:t>&gt; </a:t>
            </a:r>
            <a:endParaRPr lang="cs-CZ" sz="1600" dirty="0" smtClean="0"/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cs-CZ" sz="1600" dirty="0"/>
              <a:t>Česká astronomická společnost,  Zatmění </a:t>
            </a:r>
            <a:r>
              <a:rPr lang="cs-CZ" sz="1600" dirty="0" smtClean="0"/>
              <a:t>Slunce, </a:t>
            </a:r>
            <a:r>
              <a:rPr lang="cs-CZ" sz="1600" dirty="0"/>
              <a:t>[citováno </a:t>
            </a:r>
            <a:r>
              <a:rPr lang="cs-CZ" sz="1600" dirty="0" smtClean="0"/>
              <a:t>30. </a:t>
            </a:r>
            <a:r>
              <a:rPr lang="cs-CZ" sz="1600" dirty="0"/>
              <a:t>05. 2012] </a:t>
            </a:r>
            <a:r>
              <a:rPr lang="cs-CZ" sz="1600" b="1" dirty="0" smtClean="0">
                <a:hlinkClick r:id="rId8"/>
              </a:rPr>
              <a:t>http</a:t>
            </a:r>
            <a:r>
              <a:rPr lang="cs-CZ" sz="1600" b="1" dirty="0">
                <a:hlinkClick r:id="rId8"/>
              </a:rPr>
              <a:t>://www.astro.cz/rady/ukazy/zatmeni/slunce</a:t>
            </a:r>
            <a:r>
              <a:rPr lang="cs-CZ" sz="1600" b="1" dirty="0" smtClean="0">
                <a:hlinkClick r:id="rId8"/>
              </a:rPr>
              <a:t>/</a:t>
            </a:r>
            <a:r>
              <a:rPr lang="cs-CZ" sz="1600" b="1" dirty="0" smtClean="0"/>
              <a:t>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endParaRPr lang="cs-CZ" sz="1600" dirty="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179512" y="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ZDROJE:</a:t>
            </a:r>
            <a:endParaRPr lang="cs-CZ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04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54956" y="1268760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8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ZAJÍMAVÉ ÚKAZY</a:t>
            </a:r>
          </a:p>
          <a:p>
            <a:pPr algn="ctr"/>
            <a:r>
              <a:rPr lang="cs-CZ" sz="88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Rounded MT Bold" pitchFamily="34" charset="0"/>
              </a:rPr>
              <a:t>II.</a:t>
            </a:r>
            <a:endParaRPr lang="cs-CZ" sz="8800" b="1" dirty="0">
              <a:ln w="11430"/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1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7524" y="3140968"/>
            <a:ext cx="8640960" cy="3312368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cs-CZ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ZATMĚNÍ SLUNCE</a:t>
            </a:r>
            <a:endParaRPr lang="cs-CZ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2267744" y="188640"/>
            <a:ext cx="4680520" cy="244827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6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</a:t>
            </a:r>
            <a:endParaRPr lang="cs-CZ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29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1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1663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zatmění Slunce dochází, pokud Měsíc při svém oběhu kolem Země zaujímá takovou polohu, že při pohledu ze Země zakryje sluneční disk (Slunce se schová za Měsíc). Aby tedy došlo k zatmění, musí se Měsíc se Zemí a Sluncem nacházet na jedné přímce.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352928" cy="291159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5536" y="5157192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</a:rPr>
              <a:t>Pro pozorovatele na Zemi je Měsíc v okamžiku zatmění v novu, tedy mezi Sluncem a Zemí. K zatmění však nedochází při každém novu, protože se Měsíc většinou nachází mimo rovinu ekliptiky, čímž není splněna podmínka, aby Měsíc zakryl </a:t>
            </a:r>
            <a:r>
              <a:rPr lang="cs-CZ" sz="2200" dirty="0" smtClean="0">
                <a:solidFill>
                  <a:schemeClr val="bg1"/>
                </a:solidFill>
              </a:rPr>
              <a:t>Slunce.</a:t>
            </a:r>
            <a:endParaRPr lang="cs-CZ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4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116632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Úplné (totální) zatmění Slunce</a:t>
            </a:r>
            <a:endParaRPr lang="cs-CZ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824518"/>
            <a:ext cx="88569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 smtClean="0">
                <a:solidFill>
                  <a:schemeClr val="bg1"/>
                </a:solidFill>
              </a:rPr>
              <a:t>- je úkaz, kterého si nelze nepovšimnout - celé </a:t>
            </a:r>
            <a:r>
              <a:rPr lang="cs-CZ" sz="2200" dirty="0">
                <a:solidFill>
                  <a:schemeClr val="bg1"/>
                </a:solidFill>
              </a:rPr>
              <a:t>Slunce </a:t>
            </a:r>
            <a:r>
              <a:rPr lang="cs-CZ" sz="2200" dirty="0" smtClean="0">
                <a:solidFill>
                  <a:schemeClr val="bg1"/>
                </a:solidFill>
              </a:rPr>
              <a:t>se schová </a:t>
            </a:r>
            <a:r>
              <a:rPr lang="cs-CZ" sz="2200" dirty="0">
                <a:solidFill>
                  <a:schemeClr val="bg1"/>
                </a:solidFill>
              </a:rPr>
              <a:t>za </a:t>
            </a:r>
            <a:r>
              <a:rPr lang="cs-CZ" sz="2200" dirty="0" smtClean="0">
                <a:solidFill>
                  <a:schemeClr val="bg1"/>
                </a:solidFill>
              </a:rPr>
              <a:t>Měsíc.. </a:t>
            </a:r>
            <a:r>
              <a:rPr lang="cs-CZ" sz="2200" dirty="0">
                <a:solidFill>
                  <a:schemeClr val="bg1"/>
                </a:solidFill>
              </a:rPr>
              <a:t>Výrazně se setmí, ochladí se a na obloze se dokonce objeví planety a jasné hvězdy. Měsíční disk zakrývající Slunce je obklopen přízračnou září koróny – atmosféry Slunce, kterou můžeme vidět právě jen při úplném zatmění Slunce.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95" y="2708920"/>
            <a:ext cx="866321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76395" y="4941168"/>
            <a:ext cx="86632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</a:rPr>
              <a:t>Úplný stín Měsíce se pohybuje po zemském povrchu a vytváří pás, ze kterého je úkaz vidět. </a:t>
            </a:r>
            <a:endParaRPr lang="cs-CZ" sz="2200" dirty="0" smtClean="0">
              <a:solidFill>
                <a:schemeClr val="bg1"/>
              </a:solidFill>
            </a:endParaRPr>
          </a:p>
          <a:p>
            <a:r>
              <a:rPr lang="cs-CZ" sz="2200" dirty="0" smtClean="0">
                <a:solidFill>
                  <a:schemeClr val="bg1"/>
                </a:solidFill>
              </a:rPr>
              <a:t>Nazývá </a:t>
            </a:r>
            <a:r>
              <a:rPr lang="cs-CZ" sz="2200" dirty="0">
                <a:solidFill>
                  <a:schemeClr val="bg1"/>
                </a:solidFill>
              </a:rPr>
              <a:t>se pás totality a jeho šíře není obvykle větší než 270 km, v jeho ose pak úplné zatmění trvá jen několik minut (nejdéle 7 min 35 s). </a:t>
            </a:r>
          </a:p>
        </p:txBody>
      </p:sp>
    </p:spTree>
    <p:extLst>
      <p:ext uri="{BB962C8B-B14F-4D97-AF65-F5344CB8AC3E}">
        <p14:creationId xmlns:p14="http://schemas.microsoft.com/office/powerpoint/2010/main" val="23606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31840" y="112009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 totality</a:t>
            </a:r>
            <a:endParaRPr lang="cs-CZ" sz="4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1450"/>
            <a:ext cx="6879109" cy="4858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5877272"/>
            <a:ext cx="86409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chemeClr val="bg1"/>
                </a:solidFill>
              </a:rPr>
              <a:t>Průběh úplného zatmění Slunce 11. 8. 1999 v Evropě (převzato z Total Solar Eclipse of 1999 August 11, Espenak and Anderson, 1997)</a:t>
            </a:r>
          </a:p>
        </p:txBody>
      </p:sp>
    </p:spTree>
    <p:extLst>
      <p:ext uri="{BB962C8B-B14F-4D97-AF65-F5344CB8AC3E}">
        <p14:creationId xmlns:p14="http://schemas.microsoft.com/office/powerpoint/2010/main" val="199211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40977" y="5590728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Animace </a:t>
            </a:r>
            <a:r>
              <a:rPr lang="cs-CZ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úplného zatmění </a:t>
            </a:r>
            <a:r>
              <a:rPr lang="cs-CZ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Slunce </a:t>
            </a:r>
            <a:r>
              <a:rPr lang="cs-CZ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r>
              <a:rPr lang="cs-CZ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března 2006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77" y="1632814"/>
            <a:ext cx="3600400" cy="388843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076056" y="5590727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Animace částečného zatmění </a:t>
            </a:r>
            <a:r>
              <a:rPr lang="cs-CZ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Slunce </a:t>
            </a:r>
            <a:r>
              <a:rPr lang="cs-CZ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ledna </a:t>
            </a:r>
            <a:r>
              <a:rPr lang="cs-CZ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endParaRPr lang="cs-CZ" sz="2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600400" cy="388843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64180" y="228088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 totality - animace</a:t>
            </a:r>
            <a:endParaRPr lang="cs-CZ" sz="4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74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260648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00FF00"/>
                </a:solidFill>
              </a:rPr>
              <a:t>Jak lidé vnímají úplné zatmění v pásu totality?</a:t>
            </a:r>
          </a:p>
          <a:p>
            <a:pPr algn="ctr"/>
            <a:r>
              <a:rPr lang="cs-CZ" sz="2800" dirty="0" smtClean="0">
                <a:solidFill>
                  <a:srgbClr val="00FF00"/>
                </a:solidFill>
              </a:rPr>
              <a:t>To nám ukazuje následující video.</a:t>
            </a:r>
            <a:endParaRPr lang="cs-CZ" sz="2800" dirty="0">
              <a:solidFill>
                <a:srgbClr val="00FF00"/>
              </a:solidFill>
            </a:endParaRPr>
          </a:p>
        </p:txBody>
      </p:sp>
      <p:pic>
        <p:nvPicPr>
          <p:cNvPr id="1026" name="Picture 2" descr="C:\Users\admin\AppData\Local\Microsoft\Windows\Temporary Internet Files\Content.IE5\8DRF9YFW\MP900401231[1]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44824"/>
            <a:ext cx="5616624" cy="449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283968" y="2564904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KLIKNĚTE  SEM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9014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8392" y="188640"/>
            <a:ext cx="87849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400" b="1" dirty="0">
                <a:solidFill>
                  <a:srgbClr val="00FF00"/>
                </a:solidFill>
              </a:rPr>
              <a:t>Zatmění Slunce i Měsíce se opakuje v periodě SAROS, </a:t>
            </a:r>
            <a:r>
              <a:rPr lang="cs-CZ" sz="2400" b="1" dirty="0" smtClean="0">
                <a:solidFill>
                  <a:srgbClr val="00FF00"/>
                </a:solidFill>
              </a:rPr>
              <a:t/>
            </a:r>
            <a:br>
              <a:rPr lang="cs-CZ" sz="2400" b="1" dirty="0" smtClean="0">
                <a:solidFill>
                  <a:srgbClr val="00FF00"/>
                </a:solidFill>
              </a:rPr>
            </a:br>
            <a:r>
              <a:rPr lang="cs-CZ" sz="2400" b="1" dirty="0" smtClean="0">
                <a:solidFill>
                  <a:srgbClr val="00FF00"/>
                </a:solidFill>
              </a:rPr>
              <a:t>trvající </a:t>
            </a:r>
            <a:r>
              <a:rPr lang="cs-CZ" sz="2400" b="1" dirty="0">
                <a:solidFill>
                  <a:srgbClr val="00FF00"/>
                </a:solidFill>
              </a:rPr>
              <a:t>18 let 11 dní 7 hodin 43 minut</a:t>
            </a:r>
            <a:r>
              <a:rPr lang="cs-CZ" sz="2400" b="1" dirty="0" smtClean="0">
                <a:solidFill>
                  <a:srgbClr val="00FF00"/>
                </a:solidFill>
              </a:rPr>
              <a:t>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400" b="1" dirty="0" smtClean="0">
                <a:solidFill>
                  <a:srgbClr val="FFC000"/>
                </a:solidFill>
              </a:rPr>
              <a:t>Během </a:t>
            </a:r>
            <a:r>
              <a:rPr lang="cs-CZ" sz="2400" b="1" dirty="0">
                <a:solidFill>
                  <a:srgbClr val="FFC000"/>
                </a:solidFill>
              </a:rPr>
              <a:t>té doby proběhne 15 úplných, 15 částečných a </a:t>
            </a:r>
            <a:r>
              <a:rPr lang="cs-CZ" sz="2400" b="1" dirty="0" smtClean="0">
                <a:solidFill>
                  <a:srgbClr val="FFC000"/>
                </a:solidFill>
              </a:rPr>
              <a:t/>
            </a:r>
            <a:br>
              <a:rPr lang="cs-CZ" sz="2400" b="1" dirty="0" smtClean="0">
                <a:solidFill>
                  <a:srgbClr val="FFC000"/>
                </a:solidFill>
              </a:rPr>
            </a:br>
            <a:r>
              <a:rPr lang="cs-CZ" sz="2400" b="1" dirty="0" smtClean="0">
                <a:solidFill>
                  <a:srgbClr val="FFC000"/>
                </a:solidFill>
              </a:rPr>
              <a:t>13 </a:t>
            </a:r>
            <a:r>
              <a:rPr lang="cs-CZ" sz="2400" b="1" dirty="0">
                <a:solidFill>
                  <a:srgbClr val="FFC000"/>
                </a:solidFill>
              </a:rPr>
              <a:t>prstencových zatmění Slunce a 29 zatmění Měsíce. </a:t>
            </a:r>
            <a:endParaRPr lang="cs-CZ" sz="2400" b="1" dirty="0" smtClean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3951" y="3789040"/>
            <a:ext cx="86409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200" dirty="0">
                <a:solidFill>
                  <a:schemeClr val="bg1"/>
                </a:solidFill>
              </a:rPr>
              <a:t>Úplné zatmění Slunce lze pozorovat jen v pásu totality (totálního </a:t>
            </a:r>
            <a:r>
              <a:rPr lang="cs-CZ" sz="2200" dirty="0" smtClean="0">
                <a:solidFill>
                  <a:schemeClr val="bg1"/>
                </a:solidFill>
              </a:rPr>
              <a:t>zatmění, </a:t>
            </a:r>
            <a:r>
              <a:rPr lang="cs-CZ" sz="2200" dirty="0">
                <a:solidFill>
                  <a:schemeClr val="bg1"/>
                </a:solidFill>
              </a:rPr>
              <a:t>širokém okolo 200 km a dlouhém několik tisíc km.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200" dirty="0">
                <a:solidFill>
                  <a:schemeClr val="bg1"/>
                </a:solidFill>
              </a:rPr>
              <a:t>Fáze úplného zatmění trvá nanejvýš 7,5 minuty. 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200" b="1" dirty="0">
                <a:solidFill>
                  <a:srgbClr val="FF70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Poslední úplné zatmění bylo v Praze r. 1706 a další, kdy pás totality bude probíhat 30 km na sever od Prahy, nastane r. 2135.</a:t>
            </a:r>
          </a:p>
          <a:p>
            <a:pPr marL="342900" indent="-342900">
              <a:spcAft>
                <a:spcPts val="1200"/>
              </a:spcAft>
              <a:buFont typeface="Wingdings" pitchFamily="2" charset="2"/>
              <a:buChar char="Ø"/>
            </a:pPr>
            <a:r>
              <a:rPr lang="cs-CZ" sz="2200" dirty="0" smtClean="0">
                <a:solidFill>
                  <a:schemeClr val="bg1"/>
                </a:solidFill>
              </a:rPr>
              <a:t>V </a:t>
            </a:r>
            <a:r>
              <a:rPr lang="cs-CZ" sz="2200" dirty="0">
                <a:solidFill>
                  <a:schemeClr val="bg1"/>
                </a:solidFill>
              </a:rPr>
              <a:t>Evropě sice bylo možné pozorovat úplné zatmění r. 1990, </a:t>
            </a:r>
            <a:r>
              <a:rPr lang="cs-CZ" sz="2200" dirty="0" smtClean="0">
                <a:solidFill>
                  <a:schemeClr val="bg1"/>
                </a:solidFill>
              </a:rPr>
              <a:t/>
            </a:r>
            <a:br>
              <a:rPr lang="cs-CZ" sz="2200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ale </a:t>
            </a:r>
            <a:r>
              <a:rPr lang="cs-CZ" sz="2200" dirty="0">
                <a:solidFill>
                  <a:schemeClr val="bg1"/>
                </a:solidFill>
              </a:rPr>
              <a:t>jen </a:t>
            </a:r>
            <a:r>
              <a:rPr lang="cs-CZ" sz="2200" dirty="0" smtClean="0">
                <a:solidFill>
                  <a:schemeClr val="bg1"/>
                </a:solidFill>
              </a:rPr>
              <a:t>v </a:t>
            </a:r>
            <a:r>
              <a:rPr lang="cs-CZ" sz="2200" dirty="0">
                <a:solidFill>
                  <a:schemeClr val="bg1"/>
                </a:solidFill>
              </a:rPr>
              <a:t>severním Finsku</a:t>
            </a:r>
            <a:r>
              <a:rPr lang="cs-CZ" sz="2200" dirty="0" smtClean="0">
                <a:solidFill>
                  <a:schemeClr val="bg1"/>
                </a:solidFill>
              </a:rPr>
              <a:t>.</a:t>
            </a:r>
            <a:endParaRPr lang="cs-CZ" sz="2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0" y="1912189"/>
            <a:ext cx="1811616" cy="1784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32510"/>
            <a:ext cx="2205654" cy="176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340" y="1932508"/>
            <a:ext cx="2357814" cy="176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31" y="1932510"/>
            <a:ext cx="2352698" cy="176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4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uiExpand="1" build="p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tiv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Živly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3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4254</TotalTime>
  <Words>482</Words>
  <Application>Microsoft Office PowerPoint</Application>
  <PresentationFormat>Předvádění na obrazovce (4:3)</PresentationFormat>
  <Paragraphs>49</Paragraphs>
  <Slides>14</Slides>
  <Notes>1</Notes>
  <HiddenSlides>1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Motiv1</vt:lpstr>
      <vt:lpstr>1_Živly</vt:lpstr>
      <vt:lpstr>Motiv3</vt:lpstr>
      <vt:lpstr>VESMÍR</vt:lpstr>
      <vt:lpstr>Prezentace aplikace PowerPoint</vt:lpstr>
      <vt:lpstr>ZATMĚNÍ SLUNCE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Špinlerová Zdeňka</dc:creator>
  <cp:lastModifiedBy>Alena</cp:lastModifiedBy>
  <cp:revision>171</cp:revision>
  <cp:lastPrinted>2012-04-19T09:23:25Z</cp:lastPrinted>
  <dcterms:created xsi:type="dcterms:W3CDTF">2012-04-05T21:14:49Z</dcterms:created>
  <dcterms:modified xsi:type="dcterms:W3CDTF">2021-02-19T08:36:13Z</dcterms:modified>
</cp:coreProperties>
</file>