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3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1" r:id="rId10"/>
    <p:sldId id="262" r:id="rId11"/>
    <p:sldId id="263" r:id="rId12"/>
    <p:sldId id="269" r:id="rId13"/>
    <p:sldId id="270" r:id="rId14"/>
    <p:sldId id="271" r:id="rId15"/>
    <p:sldId id="273" r:id="rId16"/>
    <p:sldId id="282" r:id="rId17"/>
    <p:sldId id="284" r:id="rId18"/>
    <p:sldId id="283" r:id="rId19"/>
    <p:sldId id="272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CC"/>
    <a:srgbClr val="660066"/>
    <a:srgbClr val="003300"/>
    <a:srgbClr val="66FF99"/>
    <a:srgbClr val="006600"/>
    <a:srgbClr val="0033CC"/>
    <a:srgbClr val="CCECFF"/>
    <a:srgbClr val="00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76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1C285-2FDD-4D9B-8F24-C5B004C792E6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973DB-E821-43DA-B0B2-52BC5EB4E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55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9A6EAC-84D8-46EC-AD4D-5C6EC09B6395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EC188F-6BE9-4549-825C-080F20CA9A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Kosmonautika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Družice, sondy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51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7166"/>
            <a:ext cx="5929354" cy="44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142844" y="214290"/>
            <a:ext cx="2857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660066"/>
                </a:solidFill>
              </a:rPr>
              <a:t>Družice sleduje vesmírné zdroje vysokých energií, jako jsou černé díry, gama záblesky a aktivní galaktická jádra. 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660066"/>
                </a:solidFill>
              </a:rPr>
              <a:t>K tomu slouží její dva rentgenové, optický a gama detektor.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85984" y="5357826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660066"/>
                </a:solidFill>
              </a:rPr>
              <a:t>Díky tomu je možno sledovat vesmírné objekty na velkém rozsahu vlnových délek současně.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85860"/>
            <a:ext cx="6119320" cy="43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42844" y="1071546"/>
            <a:ext cx="22860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solidFill>
                  <a:srgbClr val="A50021"/>
                </a:solidFill>
              </a:rPr>
              <a:t>Sonda GOCE důkladně měří Zemi. 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solidFill>
                  <a:srgbClr val="A50021"/>
                </a:solidFill>
              </a:rPr>
              <a:t>To umožní zkoumat nitro Země a vytvořit dokonalý model tvaru planety. 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solidFill>
                  <a:srgbClr val="A50021"/>
                </a:solidFill>
              </a:rPr>
              <a:t>Odchylku tvaru Země od geoidu bychom po skončení mise sondy měli znát s přesností 1 až 2 cm.</a:t>
            </a:r>
            <a:endParaRPr lang="cs-CZ" sz="2000" b="1" dirty="0">
              <a:solidFill>
                <a:srgbClr val="A5002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86050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A50021"/>
                </a:solidFill>
              </a:rPr>
              <a:t>Družice GOCE-délka 5m, šířka 1m, hmotnost 1050 kg</a:t>
            </a:r>
            <a:endParaRPr lang="cs-CZ" sz="2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00"/>
                </a:solidFill>
                <a:effectLst/>
              </a:rPr>
              <a:t>Hubblův kosmický dalekohled –k astronomickému výzkumu</a:t>
            </a:r>
            <a:endParaRPr lang="cs-CZ" sz="3200" dirty="0">
              <a:solidFill>
                <a:srgbClr val="0099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49090"/>
            <a:ext cx="7143800" cy="53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00"/>
                </a:solidFill>
              </a:rPr>
              <a:t>vypuštěn pomocí amerického raketoplánu Discovery v r. 1990,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00"/>
                </a:solidFill>
              </a:rPr>
              <a:t>zrcadlový dalekohled o průměru 2,4 m,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00"/>
                </a:solidFill>
              </a:rPr>
              <a:t>v ohnisku několik citlivých kamer a detektorů,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00"/>
                </a:solidFill>
              </a:rPr>
              <a:t>detailní snímky řady mlhovin a vzdálených galaxií, </a:t>
            </a:r>
          </a:p>
          <a:p>
            <a:pPr>
              <a:buNone/>
            </a:pPr>
            <a:endParaRPr lang="cs-CZ" sz="2800" b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0066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FF00"/>
                </a:solidFill>
                <a:effectLst/>
              </a:rPr>
              <a:t>Hubblův kosmický dalekohled</a:t>
            </a:r>
            <a:endParaRPr lang="cs-CZ" sz="3200" dirty="0">
              <a:solidFill>
                <a:srgbClr val="00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85794"/>
            <a:ext cx="57816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42844" y="357166"/>
            <a:ext cx="3214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33CC"/>
                </a:solidFill>
              </a:rPr>
              <a:t>Jeden z nejznámějších obrázků Hubbleova dalekohledu tzv. </a:t>
            </a:r>
            <a:r>
              <a:rPr lang="cs-CZ" sz="2800" b="1" u="sng" dirty="0" smtClean="0">
                <a:solidFill>
                  <a:srgbClr val="0033CC"/>
                </a:solidFill>
              </a:rPr>
              <a:t>sloupy stvoření</a:t>
            </a:r>
            <a:r>
              <a:rPr lang="cs-CZ" sz="2800" b="1" dirty="0" smtClean="0">
                <a:solidFill>
                  <a:srgbClr val="0033CC"/>
                </a:solidFill>
              </a:rPr>
              <a:t>, oblast v Orlí mlhovině, ve které se rodí nové hvě</a:t>
            </a:r>
            <a:r>
              <a:rPr lang="cs-CZ" sz="2400" b="1" dirty="0" smtClean="0">
                <a:solidFill>
                  <a:srgbClr val="0033CC"/>
                </a:solidFill>
              </a:rPr>
              <a:t>zdy.</a:t>
            </a:r>
            <a:endParaRPr lang="cs-CZ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049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Měsíční (lunární) sondy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Meziplanetární (interplanetární) sondy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Solární sondy-zkoumající bližší okolí Slunce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Planetární sondy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Kometární sondy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Mezihvězdné sondy</a:t>
            </a:r>
          </a:p>
          <a:p>
            <a:pPr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800000"/>
                </a:solidFill>
                <a:effectLst/>
              </a:rPr>
              <a:t>Druhy sond</a:t>
            </a:r>
            <a:endParaRPr lang="cs-CZ" sz="3200" dirty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u="sng" dirty="0" smtClean="0">
                <a:solidFill>
                  <a:srgbClr val="3333FF"/>
                </a:solidFill>
              </a:rPr>
              <a:t>Program Kaguja </a:t>
            </a:r>
            <a:r>
              <a:rPr lang="cs-CZ" sz="2800" b="1" dirty="0" smtClean="0">
                <a:solidFill>
                  <a:srgbClr val="3333FF"/>
                </a:solidFill>
              </a:rPr>
              <a:t>(2007-2009)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33FF"/>
                </a:solidFill>
              </a:rPr>
              <a:t>lunární nejkomplexnější mise japonské agentury JAXA (od dob projektu Apollo)</a:t>
            </a:r>
          </a:p>
          <a:p>
            <a:pPr>
              <a:buNone/>
            </a:pPr>
            <a:r>
              <a:rPr lang="cs-CZ" sz="2800" b="1" u="sng" dirty="0" smtClean="0">
                <a:solidFill>
                  <a:srgbClr val="3333FF"/>
                </a:solidFill>
              </a:rPr>
              <a:t>Program Luna </a:t>
            </a:r>
            <a:r>
              <a:rPr lang="cs-CZ" sz="2800" b="1" dirty="0" smtClean="0">
                <a:solidFill>
                  <a:srgbClr val="3333FF"/>
                </a:solidFill>
              </a:rPr>
              <a:t>(1959-1976)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33FF"/>
                </a:solidFill>
              </a:rPr>
              <a:t>mise Sovětského svazu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33FF"/>
                </a:solidFill>
              </a:rPr>
              <a:t>z 24 misí 15 úspěšných</a:t>
            </a:r>
          </a:p>
          <a:p>
            <a:pPr>
              <a:buNone/>
            </a:pPr>
            <a:r>
              <a:rPr lang="cs-CZ" sz="2800" b="1" u="sng" dirty="0" smtClean="0">
                <a:solidFill>
                  <a:srgbClr val="3333FF"/>
                </a:solidFill>
              </a:rPr>
              <a:t>Program Pioneer </a:t>
            </a:r>
            <a:r>
              <a:rPr lang="cs-CZ" sz="2800" b="1" dirty="0" smtClean="0">
                <a:solidFill>
                  <a:srgbClr val="3333FF"/>
                </a:solidFill>
              </a:rPr>
              <a:t>(1958-1978)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33FF"/>
                </a:solidFill>
              </a:rPr>
              <a:t>Americké mise zaměřené na výzkum Měsíce, později i obřích planet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3333FF"/>
                </a:solidFill>
              </a:rPr>
              <a:t>atd.</a:t>
            </a:r>
          </a:p>
          <a:p>
            <a:pPr>
              <a:buFont typeface="Wingdings" pitchFamily="2" charset="2"/>
              <a:buChar char="q"/>
            </a:pPr>
            <a:endParaRPr lang="cs-CZ" sz="2800" b="1" dirty="0" smtClean="0">
              <a:solidFill>
                <a:srgbClr val="3333F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65403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3399"/>
                </a:solidFill>
                <a:effectLst/>
              </a:rPr>
              <a:t>Měsíční sonda-příklad</a:t>
            </a:r>
            <a:endParaRPr lang="cs-CZ" sz="3200" dirty="0">
              <a:solidFill>
                <a:srgbClr val="003399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19348"/>
            <a:ext cx="6715172" cy="52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428728" y="35716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Měsíční sonda Kaguja (japonská)</a:t>
            </a:r>
            <a:endParaRPr lang="cs-CZ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428604"/>
            <a:ext cx="29289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</a:rPr>
              <a:t>Dvojčata NASA, měsíční sondy projektu (GRAIL) odstartovala z mysu Canaveral na Floridě v sobotu 10. září 2011 k detailnímu studiu Měsíce.</a:t>
            </a:r>
            <a:endParaRPr lang="cs-CZ" sz="2800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928670"/>
            <a:ext cx="5524505" cy="41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478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sz="2800" b="1" dirty="0" smtClean="0">
              <a:solidFill>
                <a:srgbClr val="CC0099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99"/>
                </a:solidFill>
              </a:rPr>
              <a:t>Voyager 1 a 2-detailní průzkum povrchu všech velkých planet sluneční soustavy a jejich některých měsíců,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99"/>
                </a:solidFill>
              </a:rPr>
              <a:t>Mariner 2-zkoumala Venuši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err="1" smtClean="0">
                <a:solidFill>
                  <a:srgbClr val="CC0099"/>
                </a:solidFill>
              </a:rPr>
              <a:t>Veněra</a:t>
            </a:r>
            <a:r>
              <a:rPr lang="cs-CZ" sz="2800" b="1" dirty="0" smtClean="0">
                <a:solidFill>
                  <a:srgbClr val="CC0099"/>
                </a:solidFill>
              </a:rPr>
              <a:t> </a:t>
            </a:r>
            <a:r>
              <a:rPr lang="cs-CZ" sz="2800" b="1" dirty="0" smtClean="0">
                <a:solidFill>
                  <a:srgbClr val="CC0099"/>
                </a:solidFill>
              </a:rPr>
              <a:t>, Magellan, </a:t>
            </a:r>
            <a:r>
              <a:rPr lang="cs-CZ" sz="2800" b="1" dirty="0" err="1" smtClean="0">
                <a:solidFill>
                  <a:srgbClr val="CC0099"/>
                </a:solidFill>
              </a:rPr>
              <a:t>Venus</a:t>
            </a:r>
            <a:r>
              <a:rPr lang="cs-CZ" sz="2800" b="1" dirty="0" smtClean="0">
                <a:solidFill>
                  <a:srgbClr val="CC0099"/>
                </a:solidFill>
              </a:rPr>
              <a:t> – </a:t>
            </a:r>
            <a:r>
              <a:rPr lang="cs-CZ" sz="2800" b="1" dirty="0" smtClean="0">
                <a:solidFill>
                  <a:srgbClr val="CC0099"/>
                </a:solidFill>
              </a:rPr>
              <a:t>úspěšný průzkum Venuše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99"/>
                </a:solidFill>
              </a:rPr>
              <a:t>Viking-průzkum Marsu</a:t>
            </a:r>
            <a:endParaRPr lang="cs-CZ" sz="2800" b="1" dirty="0">
              <a:solidFill>
                <a:srgbClr val="CC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660033"/>
                </a:solidFill>
                <a:effectLst/>
              </a:rPr>
              <a:t>Meziplanetární sondy-příklad</a:t>
            </a:r>
            <a:endParaRPr lang="cs-CZ" sz="3200" dirty="0">
              <a:solidFill>
                <a:srgbClr val="66003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000108"/>
            <a:ext cx="7543824" cy="22860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FF"/>
                </a:solidFill>
              </a:rPr>
              <a:t>sovětský Sputnik 1,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FF"/>
                </a:solidFill>
              </a:rPr>
              <a:t>vypuštěný v r. 1957,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FF"/>
                </a:solidFill>
              </a:rPr>
              <a:t>hladká kovová koule o průměru 58 cm,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FF"/>
                </a:solidFill>
              </a:rPr>
              <a:t>čtyři antény,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66FF"/>
                </a:solidFill>
              </a:rPr>
              <a:t>hmotnost do 100 kg</a:t>
            </a:r>
          </a:p>
          <a:p>
            <a:pPr>
              <a:buFont typeface="Wingdings" pitchFamily="2" charset="2"/>
              <a:buChar char="q"/>
            </a:pPr>
            <a:endParaRPr lang="cs-CZ" sz="2800" b="1" dirty="0" smtClean="0">
              <a:solidFill>
                <a:srgbClr val="0066FF"/>
              </a:solidFill>
            </a:endParaRPr>
          </a:p>
          <a:p>
            <a:pPr>
              <a:buNone/>
            </a:pPr>
            <a:endParaRPr lang="cs-CZ" sz="2800" b="1" dirty="0">
              <a:solidFill>
                <a:srgbClr val="0066F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65403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effectLst/>
              </a:rPr>
              <a:t>První umělá družice Země</a:t>
            </a:r>
            <a:endParaRPr lang="cs-CZ" sz="3200" dirty="0"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357562"/>
            <a:ext cx="4035134" cy="3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857232"/>
            <a:ext cx="6453947" cy="53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14282" y="14285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660033"/>
                </a:solidFill>
              </a:rPr>
              <a:t>Voyager 2</a:t>
            </a:r>
            <a:endParaRPr lang="cs-CZ" sz="32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různé tvary i velikosti,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některé připomínají obrovské rotující válce,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jiné vypadají jako krabice s „křídly“ o rozpětí až 20 m,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hmotnosti dosahují až tisíce kilogramů,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nápadné radiové antény,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panely slunečních baterií, které její přístroje napájejí elektrickým proudem,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v současné době na oběžné dráze několik tisíc aktivních družic</a:t>
            </a:r>
            <a:endParaRPr lang="cs-CZ" sz="2800" b="1" dirty="0">
              <a:solidFill>
                <a:srgbClr val="33CC33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00"/>
                </a:solidFill>
                <a:effectLst/>
              </a:rPr>
              <a:t>Současné družice –stručný popis</a:t>
            </a:r>
            <a:endParaRPr lang="cs-CZ" sz="3200" dirty="0"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CC0099"/>
                </a:solidFill>
              </a:rPr>
              <a:t>1) </a:t>
            </a:r>
            <a:r>
              <a:rPr lang="cs-CZ" sz="2800" b="1" u="sng" dirty="0" smtClean="0">
                <a:solidFill>
                  <a:srgbClr val="CC0099"/>
                </a:solidFill>
              </a:rPr>
              <a:t>Spojové (komunikační) družice </a:t>
            </a:r>
            <a:r>
              <a:rPr lang="cs-CZ" sz="2800" b="1" dirty="0" smtClean="0">
                <a:solidFill>
                  <a:srgbClr val="CC0099"/>
                </a:solidFill>
              </a:rPr>
              <a:t>– přenášejí mezi kontinenty televizní programy, telefonní hovory, počítačová data.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C0099"/>
                </a:solidFill>
              </a:rPr>
              <a:t>2) </a:t>
            </a:r>
            <a:r>
              <a:rPr lang="cs-CZ" sz="2800" b="1" u="sng" dirty="0" smtClean="0">
                <a:solidFill>
                  <a:srgbClr val="CC0099"/>
                </a:solidFill>
              </a:rPr>
              <a:t>Navigační družice </a:t>
            </a:r>
            <a:r>
              <a:rPr lang="cs-CZ" sz="2800" b="1" dirty="0" smtClean="0">
                <a:solidFill>
                  <a:srgbClr val="CC0099"/>
                </a:solidFill>
              </a:rPr>
              <a:t>– slouží k určování přesné polohy lodí a letadel s přesností až na 10 m.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C0099"/>
                </a:solidFill>
              </a:rPr>
              <a:t>3) </a:t>
            </a:r>
            <a:r>
              <a:rPr lang="cs-CZ" sz="2800" b="1" u="sng" dirty="0" smtClean="0">
                <a:solidFill>
                  <a:srgbClr val="CC0099"/>
                </a:solidFill>
              </a:rPr>
              <a:t>Meteorologické družice </a:t>
            </a:r>
            <a:r>
              <a:rPr lang="cs-CZ" sz="2800" b="1" dirty="0" smtClean="0">
                <a:solidFill>
                  <a:srgbClr val="CC0099"/>
                </a:solidFill>
              </a:rPr>
              <a:t>– napomáhají předpovědi počasí.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C0099"/>
                </a:solidFill>
              </a:rPr>
              <a:t>4) </a:t>
            </a:r>
            <a:r>
              <a:rPr lang="cs-CZ" sz="2800" b="1" u="sng" dirty="0" smtClean="0">
                <a:solidFill>
                  <a:srgbClr val="CC0099"/>
                </a:solidFill>
              </a:rPr>
              <a:t>Družice k dálkovému průzkumu Země</a:t>
            </a:r>
            <a:r>
              <a:rPr lang="cs-CZ" sz="2800" b="1" dirty="0" smtClean="0">
                <a:solidFill>
                  <a:srgbClr val="CC0099"/>
                </a:solidFill>
              </a:rPr>
              <a:t>, pořizující pravidelné snímky jejího povrchu.</a:t>
            </a:r>
            <a:endParaRPr lang="cs-CZ" sz="2800" b="1" dirty="0">
              <a:solidFill>
                <a:srgbClr val="CC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65403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800080"/>
                </a:solidFill>
                <a:effectLst/>
              </a:rPr>
              <a:t>Účel družic</a:t>
            </a:r>
            <a:endParaRPr lang="cs-CZ" sz="3200" dirty="0">
              <a:solidFill>
                <a:srgbClr val="80008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38050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CC0099"/>
                </a:solidFill>
              </a:rPr>
              <a:t>5) </a:t>
            </a:r>
            <a:r>
              <a:rPr lang="cs-CZ" sz="2800" b="1" u="sng" dirty="0" smtClean="0">
                <a:solidFill>
                  <a:srgbClr val="CC0099"/>
                </a:solidFill>
              </a:rPr>
              <a:t>Astronomické a geodetické družice </a:t>
            </a:r>
            <a:r>
              <a:rPr lang="cs-CZ" sz="2800" b="1" dirty="0" smtClean="0">
                <a:solidFill>
                  <a:srgbClr val="CC0099"/>
                </a:solidFill>
              </a:rPr>
              <a:t>– slouží k různým vědeckým účelům, sledují kosmické objekty.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C0099"/>
                </a:solidFill>
              </a:rPr>
              <a:t>6) </a:t>
            </a:r>
            <a:r>
              <a:rPr lang="cs-CZ" sz="2800" b="1" u="sng" dirty="0" smtClean="0">
                <a:solidFill>
                  <a:srgbClr val="CC0099"/>
                </a:solidFill>
              </a:rPr>
              <a:t>Špionážní (zpravodajské) družice </a:t>
            </a:r>
            <a:r>
              <a:rPr lang="cs-CZ" sz="2800" b="1" dirty="0" smtClean="0">
                <a:solidFill>
                  <a:srgbClr val="CC0099"/>
                </a:solidFill>
              </a:rPr>
              <a:t>– hlídají, zda se některý stát nepřipravuje tajně na válku a kontrolují dodržování mezistátních dohod.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C0099"/>
                </a:solidFill>
              </a:rPr>
              <a:t>atd.</a:t>
            </a:r>
            <a:endParaRPr lang="cs-CZ" sz="2800" b="1" dirty="0">
              <a:solidFill>
                <a:srgbClr val="CC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93978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800080"/>
                </a:solidFill>
                <a:effectLst/>
              </a:rPr>
              <a:t>Účel družic</a:t>
            </a:r>
            <a:endParaRPr lang="cs-CZ" sz="3200" dirty="0">
              <a:solidFill>
                <a:srgbClr val="80008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6858048" cy="496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500166" y="50004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Spojová (komunikační) družice</a:t>
            </a:r>
            <a:endParaRPr lang="cs-CZ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97062"/>
            <a:ext cx="6715172" cy="47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285852" y="42860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33CC33"/>
                </a:solidFill>
              </a:rPr>
              <a:t>Navigační družice</a:t>
            </a:r>
            <a:endParaRPr lang="cs-CZ" sz="3200" b="1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705560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285852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990033"/>
                </a:solidFill>
              </a:rPr>
              <a:t>Meteorologická družice</a:t>
            </a:r>
            <a:endParaRPr lang="cs-CZ" sz="32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785926"/>
            <a:ext cx="6572296" cy="480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500034" y="21429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3300"/>
                </a:solidFill>
              </a:rPr>
              <a:t>Družice DSP detekují střely, vesmírné starty a nukleární detonace. Každá z družic má hodnotu přibližně 250 miliónů dolarů. </a:t>
            </a:r>
          </a:p>
          <a:p>
            <a:r>
              <a:rPr lang="cs-CZ" sz="2400" b="1" dirty="0" smtClean="0">
                <a:solidFill>
                  <a:srgbClr val="CC3300"/>
                </a:solidFill>
              </a:rPr>
              <a:t>Součástí severoamerického obranného systému</a:t>
            </a:r>
            <a:endParaRPr lang="cs-CZ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</TotalTime>
  <Words>531</Words>
  <Application>Microsoft Office PowerPoint</Application>
  <PresentationFormat>Předvádění na obrazovce (4:3)</PresentationFormat>
  <Paragraphs>86</Paragraphs>
  <Slides>20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Shluk</vt:lpstr>
      <vt:lpstr>Kosmonautika</vt:lpstr>
      <vt:lpstr>První umělá družice Země</vt:lpstr>
      <vt:lpstr>Současné družice –stručný popis</vt:lpstr>
      <vt:lpstr>Účel družic</vt:lpstr>
      <vt:lpstr>Účel družic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Hubblův kosmický dalekohled –k astronomickému výzkumu</vt:lpstr>
      <vt:lpstr>Hubblův kosmický dalekohled</vt:lpstr>
      <vt:lpstr>Prezentace aplikace PowerPoint</vt:lpstr>
      <vt:lpstr>Druhy sond</vt:lpstr>
      <vt:lpstr>Měsíční sonda-příklad</vt:lpstr>
      <vt:lpstr>Prezentace aplikace PowerPoint</vt:lpstr>
      <vt:lpstr>Prezentace aplikace PowerPoint</vt:lpstr>
      <vt:lpstr>Meziplanetární sondy-příklad</vt:lpstr>
      <vt:lpstr>Prezentace aplikace PowerPoint</vt:lpstr>
    </vt:vector>
  </TitlesOfParts>
  <Company>Franc-omitky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Radlena</dc:creator>
  <cp:lastModifiedBy>Alena</cp:lastModifiedBy>
  <cp:revision>37</cp:revision>
  <dcterms:created xsi:type="dcterms:W3CDTF">2012-03-20T18:43:27Z</dcterms:created>
  <dcterms:modified xsi:type="dcterms:W3CDTF">2021-01-30T11:16:26Z</dcterms:modified>
</cp:coreProperties>
</file>