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7" r:id="rId2"/>
    <p:sldId id="269" r:id="rId3"/>
    <p:sldId id="261" r:id="rId4"/>
    <p:sldId id="272" r:id="rId5"/>
    <p:sldId id="271" r:id="rId6"/>
    <p:sldId id="274" r:id="rId7"/>
    <p:sldId id="275" r:id="rId8"/>
    <p:sldId id="268" r:id="rId9"/>
    <p:sldId id="276" r:id="rId10"/>
    <p:sldId id="277" r:id="rId11"/>
    <p:sldId id="270" r:id="rId12"/>
    <p:sldId id="27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CF9BAA0-3DD9-49A8-BAFD-869B8F7E4803}">
          <p14:sldIdLst>
            <p14:sldId id="267"/>
            <p14:sldId id="269"/>
            <p14:sldId id="261"/>
            <p14:sldId id="272"/>
            <p14:sldId id="271"/>
            <p14:sldId id="274"/>
            <p14:sldId id="275"/>
            <p14:sldId id="268"/>
            <p14:sldId id="276"/>
            <p14:sldId id="277"/>
            <p14:sldId id="270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2C4"/>
    <a:srgbClr val="006FDE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66"/>
            </a:gs>
            <a:gs pos="50000">
              <a:srgbClr val="0062C4"/>
            </a:gs>
            <a:gs pos="100000">
              <a:srgbClr val="00336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980728"/>
            <a:ext cx="8928992" cy="44012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HUBBLEŮV VESMÍRNÝ </a:t>
            </a:r>
            <a:r>
              <a:rPr lang="cs-CZ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DALEKOHLED</a:t>
            </a:r>
          </a:p>
        </p:txBody>
      </p:sp>
    </p:spTree>
    <p:extLst>
      <p:ext uri="{BB962C8B-B14F-4D97-AF65-F5344CB8AC3E}">
        <p14:creationId xmlns:p14="http://schemas.microsoft.com/office/powerpoint/2010/main" val="17753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43" y="116632"/>
            <a:ext cx="8915697" cy="114561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dirty="0"/>
              <a:t>Pohled do vesmíru </a:t>
            </a:r>
            <a:br>
              <a:rPr lang="cs-CZ" dirty="0"/>
            </a:br>
            <a:r>
              <a:rPr lang="cs-CZ" dirty="0"/>
              <a:t>z Hubblova vesmírného teleskopu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9" y="1400553"/>
            <a:ext cx="4087341" cy="408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4892776" y="1700808"/>
            <a:ext cx="3672408" cy="720080"/>
          </a:xfrm>
          <a:prstGeom prst="wedgeRoundRectCallout">
            <a:avLst>
              <a:gd name="adj1" fmla="val -72314"/>
              <a:gd name="adj2" fmla="val 56986"/>
              <a:gd name="adj3" fmla="val 16667"/>
            </a:avLst>
          </a:prstGeom>
          <a:gradFill flip="none" rotWithShape="1">
            <a:gsLst>
              <a:gs pos="0">
                <a:srgbClr val="0062C4"/>
              </a:gs>
              <a:gs pos="51000">
                <a:srgbClr val="0062C4">
                  <a:tint val="44500"/>
                  <a:satMod val="160000"/>
                </a:srgbClr>
              </a:gs>
              <a:gs pos="100000">
                <a:srgbClr val="0062C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Mlhovina v Orionu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59" y="2996952"/>
            <a:ext cx="4588442" cy="378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aoblený obdélníkový popisek 5"/>
          <p:cNvSpPr/>
          <p:nvPr/>
        </p:nvSpPr>
        <p:spPr>
          <a:xfrm>
            <a:off x="245815" y="5733256"/>
            <a:ext cx="3949030" cy="936104"/>
          </a:xfrm>
          <a:prstGeom prst="wedgeRoundRectCallout">
            <a:avLst>
              <a:gd name="adj1" fmla="val 73523"/>
              <a:gd name="adj2" fmla="val -52669"/>
              <a:gd name="adj3" fmla="val 16667"/>
            </a:avLst>
          </a:prstGeom>
          <a:gradFill flip="none" rotWithShape="1">
            <a:gsLst>
              <a:gs pos="0">
                <a:srgbClr val="0062C4"/>
              </a:gs>
              <a:gs pos="51000">
                <a:srgbClr val="0062C4">
                  <a:tint val="44500"/>
                  <a:satMod val="160000"/>
                </a:srgbClr>
              </a:gs>
              <a:gs pos="100000">
                <a:srgbClr val="0062C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Spirální galaxie NGC 4414 v souhvězdí Vlasy Bereniky</a:t>
            </a:r>
          </a:p>
        </p:txBody>
      </p:sp>
    </p:spTree>
    <p:extLst>
      <p:ext uri="{BB962C8B-B14F-4D97-AF65-F5344CB8AC3E}">
        <p14:creationId xmlns:p14="http://schemas.microsoft.com/office/powerpoint/2010/main" val="26861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4652065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5436096" y="728699"/>
            <a:ext cx="3456384" cy="1152128"/>
          </a:xfrm>
          <a:prstGeom prst="wedgeRoundRectCallout">
            <a:avLst>
              <a:gd name="adj1" fmla="val -70262"/>
              <a:gd name="adj2" fmla="val -3828"/>
              <a:gd name="adj3" fmla="val 16667"/>
            </a:avLst>
          </a:prstGeom>
          <a:gradFill flip="none" rotWithShape="1">
            <a:gsLst>
              <a:gs pos="0">
                <a:srgbClr val="0062C4"/>
              </a:gs>
              <a:gs pos="51000">
                <a:srgbClr val="0062C4">
                  <a:tint val="44500"/>
                  <a:satMod val="160000"/>
                </a:srgbClr>
              </a:gs>
              <a:gs pos="100000">
                <a:srgbClr val="0062C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Mlhovina Koňská hlava</a:t>
            </a:r>
            <a:br>
              <a:rPr lang="cs-CZ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temná mlhovina </a:t>
            </a:r>
            <a:br>
              <a:rPr lang="cs-CZ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souhvězdí Orion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79534"/>
            <a:ext cx="4176464" cy="421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popisek 6"/>
          <p:cNvSpPr/>
          <p:nvPr/>
        </p:nvSpPr>
        <p:spPr>
          <a:xfrm>
            <a:off x="323528" y="4489608"/>
            <a:ext cx="3456384" cy="1152128"/>
          </a:xfrm>
          <a:prstGeom prst="wedgeRoundRectCallout">
            <a:avLst>
              <a:gd name="adj1" fmla="val 86337"/>
              <a:gd name="adj2" fmla="val 65297"/>
              <a:gd name="adj3" fmla="val 16667"/>
            </a:avLst>
          </a:prstGeom>
          <a:gradFill flip="none" rotWithShape="1">
            <a:gsLst>
              <a:gs pos="0">
                <a:srgbClr val="0062C4"/>
              </a:gs>
              <a:gs pos="51000">
                <a:srgbClr val="0062C4">
                  <a:tint val="44500"/>
                  <a:satMod val="160000"/>
                </a:srgbClr>
              </a:gs>
              <a:gs pos="100000">
                <a:srgbClr val="0062C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část mlhoviny Tarantule ve Velkém Magellanovu oblaku</a:t>
            </a:r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4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6" y="3536904"/>
            <a:ext cx="3964060" cy="306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aoblený obdélníkový popisek 8"/>
          <p:cNvSpPr/>
          <p:nvPr/>
        </p:nvSpPr>
        <p:spPr>
          <a:xfrm>
            <a:off x="269950" y="260648"/>
            <a:ext cx="3509962" cy="2952328"/>
          </a:xfrm>
          <a:prstGeom prst="wedgeRoundRectCallout">
            <a:avLst>
              <a:gd name="adj1" fmla="val 2"/>
              <a:gd name="adj2" fmla="val 74781"/>
              <a:gd name="adj3" fmla="val 16667"/>
            </a:avLst>
          </a:prstGeom>
          <a:gradFill flip="none" rotWithShape="1">
            <a:gsLst>
              <a:gs pos="0">
                <a:srgbClr val="0062C4"/>
              </a:gs>
              <a:gs pos="51000">
                <a:srgbClr val="0062C4">
                  <a:tint val="44500"/>
                  <a:satMod val="160000"/>
                </a:srgbClr>
              </a:gs>
              <a:gs pos="100000">
                <a:srgbClr val="0062C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200" b="1" dirty="0">
                <a:solidFill>
                  <a:schemeClr val="bg1"/>
                </a:solidFill>
              </a:rPr>
              <a:t>Trifid</a:t>
            </a:r>
            <a:r>
              <a:rPr lang="cs-CZ" sz="2200" dirty="0">
                <a:solidFill>
                  <a:schemeClr val="bg1"/>
                </a:solidFill>
              </a:rPr>
              <a:t> - červená část je emisní mlhovina spojená s mladou hvězdokupou v blízkosti centra. 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Celý systém je obklopen modrou reflexní mlhovinou.</a:t>
            </a:r>
          </a:p>
          <a:p>
            <a:r>
              <a:rPr lang="cs-CZ" sz="2400" dirty="0"/>
              <a:t>     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6F90F8-5AC4-4678-A5AF-D566EE24D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141" y="107607"/>
            <a:ext cx="4572396" cy="34292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0D8B7CD-FA35-43FC-B760-D7B975717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966" y="347750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4896543" cy="367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11317"/>
            <a:ext cx="4386064" cy="322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440160"/>
          </a:xfrm>
        </p:spPr>
        <p:txBody>
          <a:bodyPr>
            <a:normAutofit fontScale="90000"/>
          </a:bodyPr>
          <a:lstStyle/>
          <a:p>
            <a:r>
              <a:rPr lang="cs-CZ" dirty="0"/>
              <a:t>Hubbleův vesmírný dalekohled </a:t>
            </a:r>
            <a:r>
              <a:rPr lang="cs-CZ" sz="3100" dirty="0"/>
              <a:t>(zkratka HST z Hubble Space Telescope </a:t>
            </a:r>
            <a:br>
              <a:rPr lang="cs-CZ" sz="3100" dirty="0"/>
            </a:br>
            <a:r>
              <a:rPr lang="cs-CZ" sz="3100" dirty="0"/>
              <a:t>krátce Hubble nebo zkratkou HST)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76056" y="1772816"/>
            <a:ext cx="4067944" cy="2123658"/>
          </a:xfrm>
          <a:prstGeom prst="rect">
            <a:avLst/>
          </a:prstGeom>
          <a:gradFill>
            <a:gsLst>
              <a:gs pos="0">
                <a:srgbClr val="003366"/>
              </a:gs>
              <a:gs pos="52000">
                <a:srgbClr val="0062C4"/>
              </a:gs>
              <a:gs pos="100000">
                <a:srgbClr val="003366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je</a:t>
            </a:r>
            <a:r>
              <a:rPr lang="cs-CZ" dirty="0"/>
              <a:t> </a:t>
            </a:r>
            <a:r>
              <a:rPr lang="cs-CZ" sz="2200" dirty="0"/>
              <a:t>dalekohled, který na běžnou dráhu Země </a:t>
            </a:r>
            <a:br>
              <a:rPr lang="cs-CZ" sz="2200" dirty="0"/>
            </a:br>
            <a:r>
              <a:rPr lang="cs-CZ" sz="2200" dirty="0"/>
              <a:t>do výše 600 kilometrů </a:t>
            </a:r>
            <a:br>
              <a:rPr lang="cs-CZ" sz="2200" dirty="0"/>
            </a:br>
            <a:r>
              <a:rPr lang="cs-CZ" sz="2200" dirty="0"/>
              <a:t>vynesl v roce 1990 </a:t>
            </a:r>
            <a:br>
              <a:rPr lang="cs-CZ" sz="2200" dirty="0"/>
            </a:br>
            <a:r>
              <a:rPr lang="cs-CZ" sz="2200" dirty="0"/>
              <a:t>při letu STS-31 americký raketoplán Discovery.</a:t>
            </a:r>
          </a:p>
        </p:txBody>
      </p:sp>
    </p:spTree>
    <p:extLst>
      <p:ext uri="{BB962C8B-B14F-4D97-AF65-F5344CB8AC3E}">
        <p14:creationId xmlns:p14="http://schemas.microsoft.com/office/powerpoint/2010/main" val="36407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802" y="973314"/>
            <a:ext cx="42501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  </a:t>
            </a:r>
            <a:r>
              <a:rPr lang="cs-CZ" sz="2200" dirty="0"/>
              <a:t>– až sem sahá historie Hubbleova vesmírného dalekohledu,</a:t>
            </a:r>
            <a:r>
              <a:rPr lang="cs-CZ" sz="2200" b="1" dirty="0">
                <a:solidFill>
                  <a:srgbClr val="FFC000"/>
                </a:solidFill>
              </a:rPr>
              <a:t> </a:t>
            </a:r>
            <a:r>
              <a:rPr lang="cs-CZ" sz="2200" dirty="0"/>
              <a:t>kdy astronom a teoretický fyzik Lyman Spitzer publikoval článek nazvaný </a:t>
            </a:r>
            <a:r>
              <a:rPr lang="cs-CZ" sz="2200" dirty="0">
                <a:solidFill>
                  <a:srgbClr val="FFC000"/>
                </a:solidFill>
              </a:rPr>
              <a:t>Astronomické výhody hvězdárny mimo Zemi.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72" y="116632"/>
            <a:ext cx="4897792" cy="32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06477" y="116632"/>
            <a:ext cx="5445643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Jak vznikal HUBBLE</a:t>
            </a:r>
            <a:endParaRPr lang="cs-CZ" sz="31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531" y="3385908"/>
            <a:ext cx="90954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</a:t>
            </a:r>
            <a:r>
              <a:rPr lang="cs-CZ" sz="2200" b="1" dirty="0"/>
              <a:t> </a:t>
            </a:r>
            <a:r>
              <a:rPr lang="cs-CZ" sz="2200" dirty="0"/>
              <a:t> – začaly vlastní práce na projektu</a:t>
            </a:r>
          </a:p>
          <a:p>
            <a:r>
              <a:rPr lang="cs-CZ" sz="2200" dirty="0">
                <a:solidFill>
                  <a:srgbClr val="00FF00"/>
                </a:solidFill>
              </a:rPr>
              <a:t>Začátkem osmdesátých let teleskop dostal nové jméno po Edwinu Hubbleovi.</a:t>
            </a:r>
          </a:p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Začátek  roku 1986  </a:t>
            </a:r>
            <a:r>
              <a:rPr lang="cs-CZ" sz="2200" dirty="0"/>
              <a:t>- start dalekohledu  se celkem  reálně plánoval na říjen, ale havárie raketoplánu Challenger zastavila americký vesmírný program.</a:t>
            </a:r>
          </a:p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 </a:t>
            </a:r>
            <a:r>
              <a:rPr lang="cs-CZ" sz="2200" dirty="0"/>
              <a:t>– znovu spuštěn Americký vesmírný program </a:t>
            </a:r>
          </a:p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dubna 1990  - </a:t>
            </a:r>
            <a:r>
              <a:rPr 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úspěšně vynesla dalekohled na oběžnou dráhu mise STS-31 pomocí raketoplánu Discovery.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501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7219" y="5411450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solidFill>
                  <a:srgbClr val="FFC000"/>
                </a:solidFill>
              </a:rPr>
              <a:t>Replika Hubbleova vesmírného dalekohledu</a:t>
            </a:r>
            <a:r>
              <a:rPr lang="cs-CZ" sz="2200" dirty="0"/>
              <a:t>.</a:t>
            </a:r>
          </a:p>
          <a:p>
            <a:pPr algn="ctr"/>
            <a:r>
              <a:rPr lang="cs-CZ" sz="2200" dirty="0"/>
              <a:t>Je vystavena v areálu soudního dvoru ve městě Marshfield ve státě Missouri, rodišti Edwina Hubblea.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63" y="2400450"/>
            <a:ext cx="4590886" cy="304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2421" y="2423641"/>
            <a:ext cx="423751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/>
              <a:t>Z původně odhadované sumy 400 milionů dolarů stálo vybudování dalekohledu doposud více než </a:t>
            </a:r>
            <a:br>
              <a:rPr lang="cs-CZ" sz="2100" dirty="0"/>
            </a:br>
            <a:r>
              <a:rPr lang="cs-CZ" sz="2100" dirty="0"/>
              <a:t>2,5 miliardy USD.</a:t>
            </a:r>
            <a:br>
              <a:rPr lang="cs-CZ" sz="2100" dirty="0"/>
            </a:br>
            <a:r>
              <a:rPr lang="cs-CZ" sz="2100" dirty="0"/>
              <a:t>Souhrnná cena jen pro USA se pohybuje v rozmezí 4,5 miliardy až 6 miliard dolarů. </a:t>
            </a:r>
          </a:p>
          <a:p>
            <a:r>
              <a:rPr lang="cs-CZ" sz="2100" dirty="0"/>
              <a:t>Evropský finanční příspěvek se odhaduje na 593 milionů euro.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116632"/>
            <a:ext cx="878497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Podle slov významného českého astronoma a astrofyzika </a:t>
            </a:r>
            <a:br>
              <a:rPr lang="cs-CZ" sz="240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sz="240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Jiřího Grygara:</a:t>
            </a:r>
          </a:p>
          <a:p>
            <a:pPr algn="ctr"/>
            <a:r>
              <a:rPr lang="cs-CZ" sz="2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„Hubbleův kosmický teleskop je bezpochyby nejproduktivnějším přístrojem v dějinách astronomie. Poznatky, které nám dal, způsobily průlom v našich vědomostech o vesmíru.“ </a:t>
            </a:r>
          </a:p>
        </p:txBody>
      </p:sp>
    </p:spTree>
    <p:extLst>
      <p:ext uri="{BB962C8B-B14F-4D97-AF65-F5344CB8AC3E}">
        <p14:creationId xmlns:p14="http://schemas.microsoft.com/office/powerpoint/2010/main" val="18646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48201" cy="292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09041" y="3047753"/>
            <a:ext cx="5455176" cy="1323439"/>
          </a:xfrm>
          <a:prstGeom prst="rect">
            <a:avLst/>
          </a:prstGeom>
          <a:gradFill flip="none" rotWithShape="1">
            <a:gsLst>
              <a:gs pos="0">
                <a:srgbClr val="006FDE"/>
              </a:gs>
              <a:gs pos="51000">
                <a:srgbClr val="0062C4">
                  <a:tint val="44500"/>
                  <a:satMod val="160000"/>
                </a:srgbClr>
              </a:gs>
              <a:gs pos="100000">
                <a:srgbClr val="0062C4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Výměna kamery  ve tvaru křídla (- na Zemi váží 610 liber (277 kg)). 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Většina z nejpopulárnějších snímků HST byla přijata s tímto druhým fotoaparátem.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6477" y="116632"/>
            <a:ext cx="4149499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Servisní mise</a:t>
            </a:r>
            <a:endParaRPr lang="cs-CZ" sz="3100" dirty="0"/>
          </a:p>
        </p:txBody>
      </p:sp>
      <p:sp>
        <p:nvSpPr>
          <p:cNvPr id="3" name="Obdélník 2"/>
          <p:cNvSpPr/>
          <p:nvPr/>
        </p:nvSpPr>
        <p:spPr>
          <a:xfrm>
            <a:off x="0" y="829991"/>
            <a:ext cx="4355976" cy="702372"/>
          </a:xfrm>
          <a:prstGeom prst="rect">
            <a:avLst/>
          </a:prstGeom>
          <a:gradFill>
            <a:gsLst>
              <a:gs pos="0">
                <a:srgbClr val="003366"/>
              </a:gs>
              <a:gs pos="52000">
                <a:srgbClr val="0062C4"/>
              </a:gs>
              <a:gs pos="100000">
                <a:srgbClr val="0033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/>
              <a:t>Prosinec 1993 - </a:t>
            </a:r>
            <a:r>
              <a:rPr lang="fr-FR" sz="2400" b="1" dirty="0"/>
              <a:t>Servisní mise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632450" y="4371192"/>
            <a:ext cx="545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Poté, co se objevily problémy se zrcadlem, ukázala první servisní mise, že astronauti budou nuceni provést sérii dodatečných úprav a instalaci korekční optiky.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" y="3222104"/>
            <a:ext cx="3380606" cy="335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aoblený obdélníkový popisek 5"/>
          <p:cNvSpPr/>
          <p:nvPr/>
        </p:nvSpPr>
        <p:spPr>
          <a:xfrm>
            <a:off x="3594352" y="5817742"/>
            <a:ext cx="5455176" cy="964772"/>
          </a:xfrm>
          <a:prstGeom prst="wedgeRoundRectCallout">
            <a:avLst>
              <a:gd name="adj1" fmla="val -61735"/>
              <a:gd name="adj2" fmla="val -42328"/>
              <a:gd name="adj3" fmla="val 16667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Astronauti během práce </a:t>
            </a:r>
            <a:br>
              <a:rPr lang="cs-CZ" sz="2000" b="1" dirty="0">
                <a:solidFill>
                  <a:schemeClr val="bg1"/>
                </a:solidFill>
              </a:rPr>
            </a:br>
            <a:r>
              <a:rPr lang="cs-CZ" sz="2000" b="1" dirty="0">
                <a:solidFill>
                  <a:schemeClr val="bg1"/>
                </a:solidFill>
              </a:rPr>
              <a:t>na Hubbleově vesmírném dalekohledu – servisní mise 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1885" y="1548994"/>
            <a:ext cx="4355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Mise STS-61 (raketoplánu Endeavour) proběhla  zahrnovala instalaci několika zařízení a různého vybavení.</a:t>
            </a:r>
          </a:p>
        </p:txBody>
      </p:sp>
    </p:spTree>
    <p:extLst>
      <p:ext uri="{BB962C8B-B14F-4D97-AF65-F5344CB8AC3E}">
        <p14:creationId xmlns:p14="http://schemas.microsoft.com/office/powerpoint/2010/main" val="31432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 build="p"/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6891" y="144053"/>
            <a:ext cx="4355976" cy="702372"/>
          </a:xfrm>
          <a:prstGeom prst="rect">
            <a:avLst/>
          </a:prstGeom>
          <a:gradFill>
            <a:gsLst>
              <a:gs pos="0">
                <a:srgbClr val="003366"/>
              </a:gs>
              <a:gs pos="52000">
                <a:srgbClr val="0062C4"/>
              </a:gs>
              <a:gs pos="100000">
                <a:srgbClr val="0033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/>
              <a:t>Únor 1997 - </a:t>
            </a:r>
            <a:r>
              <a:rPr lang="fr-FR" sz="2400" b="1" dirty="0"/>
              <a:t>Servisní mise</a:t>
            </a:r>
            <a:r>
              <a:rPr lang="cs-CZ" sz="2400" b="1" dirty="0"/>
              <a:t> 2</a:t>
            </a:r>
            <a:endParaRPr lang="fr-FR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926" y="982662"/>
            <a:ext cx="62646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- servisní mise 2 Discovery - výměna zařízení za spektrometr, </a:t>
            </a:r>
            <a:r>
              <a:rPr lang="cs-CZ" sz="2400" dirty="0"/>
              <a:t>byla opravena tepelná izolace a znova upravena oběžná dráha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2951645"/>
            <a:ext cx="3744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Servisní mise 3A </a:t>
            </a:r>
            <a:br>
              <a:rPr lang="cs-CZ" sz="2200" dirty="0"/>
            </a:br>
            <a:r>
              <a:rPr lang="cs-CZ" sz="2200" dirty="0"/>
              <a:t>Discovery (STS-103) – </a:t>
            </a:r>
            <a:br>
              <a:rPr lang="cs-CZ" sz="2200" dirty="0"/>
            </a:br>
            <a:r>
              <a:rPr lang="cs-CZ" sz="2200" dirty="0"/>
              <a:t>byla odštěpnou misi od původně plánované </a:t>
            </a:r>
            <a:br>
              <a:rPr lang="cs-CZ" sz="2200" dirty="0"/>
            </a:br>
            <a:r>
              <a:rPr lang="cs-CZ" sz="2200" dirty="0"/>
              <a:t>servisní mise 3. Vznik varianty 3A byl vynucen nenadálým selháním tří palubních gyroskopů.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05" y="173270"/>
            <a:ext cx="2700541" cy="40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115616" y="2267744"/>
            <a:ext cx="4680520" cy="702372"/>
          </a:xfrm>
          <a:prstGeom prst="rect">
            <a:avLst/>
          </a:prstGeom>
          <a:gradFill>
            <a:gsLst>
              <a:gs pos="0">
                <a:srgbClr val="003366"/>
              </a:gs>
              <a:gs pos="52000">
                <a:srgbClr val="0062C4"/>
              </a:gs>
              <a:gs pos="100000">
                <a:srgbClr val="0033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/>
              <a:t>Prosinec 1997 - </a:t>
            </a:r>
            <a:r>
              <a:rPr lang="fr-FR" sz="2400" b="1" dirty="0"/>
              <a:t>Servisní mise</a:t>
            </a:r>
            <a:r>
              <a:rPr lang="cs-CZ" sz="2400" b="1" dirty="0"/>
              <a:t> 3A</a:t>
            </a:r>
            <a:endParaRPr lang="fr-FR" sz="2400" b="1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311616" y="651095"/>
            <a:ext cx="1767763" cy="1537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71494"/>
            <a:ext cx="2372796" cy="2372796"/>
          </a:xfrm>
          <a:prstGeom prst="rect">
            <a:avLst/>
          </a:prstGeom>
        </p:spPr>
      </p:pic>
      <p:sp>
        <p:nvSpPr>
          <p:cNvPr id="10" name="Zaoblený obdélníkový popisek 9"/>
          <p:cNvSpPr/>
          <p:nvPr/>
        </p:nvSpPr>
        <p:spPr>
          <a:xfrm>
            <a:off x="282402" y="5733256"/>
            <a:ext cx="6006220" cy="1011034"/>
          </a:xfrm>
          <a:prstGeom prst="wedgeRoundRectCallout">
            <a:avLst>
              <a:gd name="adj1" fmla="val 73015"/>
              <a:gd name="adj2" fmla="val 1168"/>
              <a:gd name="adj3" fmla="val 16667"/>
            </a:avLst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Gyroskop (zařízení využívané v navigaci). Rotor (rotující setrvačník uprostřed) zachovává svou polohu bez ohledu na polohu vnějšího rámu.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137"/>
            <a:ext cx="2627784" cy="26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9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07256" y="185551"/>
            <a:ext cx="4680520" cy="702372"/>
          </a:xfrm>
          <a:prstGeom prst="rect">
            <a:avLst/>
          </a:prstGeom>
          <a:gradFill>
            <a:gsLst>
              <a:gs pos="0">
                <a:srgbClr val="003366"/>
              </a:gs>
              <a:gs pos="52000">
                <a:srgbClr val="0062C4"/>
              </a:gs>
              <a:gs pos="100000">
                <a:srgbClr val="0033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/>
              <a:t>Březen 2002 - Servisní mise 3B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4" y="3970254"/>
            <a:ext cx="4176464" cy="27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680520" cy="338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999743" y="1096503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/>
              <a:t>Během mise bylo nainstalováno nové zařízení – pokročilá pozorovací kamera (ACS). </a:t>
            </a:r>
          </a:p>
          <a:p>
            <a:r>
              <a:rPr lang="cs-CZ" sz="2200" dirty="0"/>
              <a:t>Byl instalován nový chladicí systém.</a:t>
            </a:r>
          </a:p>
          <a:p>
            <a:r>
              <a:rPr lang="cs-CZ" sz="2200" dirty="0"/>
              <a:t>Již podruhé byly vyměněny solární panely.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221555" y="5013176"/>
            <a:ext cx="4248472" cy="1368152"/>
          </a:xfrm>
          <a:prstGeom prst="wedgeRoundRectCallout">
            <a:avLst>
              <a:gd name="adj1" fmla="val -1046"/>
              <a:gd name="adj2" fmla="val -86261"/>
              <a:gd name="adj3" fmla="val 16667"/>
            </a:avLst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Připojení raketoplánu Columbia k Hubbleově vesmírnému dalekohledu – servisní mise 3B</a:t>
            </a:r>
          </a:p>
        </p:txBody>
      </p:sp>
    </p:spTree>
    <p:extLst>
      <p:ext uri="{BB962C8B-B14F-4D97-AF65-F5344CB8AC3E}">
        <p14:creationId xmlns:p14="http://schemas.microsoft.com/office/powerpoint/2010/main" val="36017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6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1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5551"/>
            <a:ext cx="3810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745" y="1037625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Servisní mise 4 (SM4), byla závěrečná mise raketoplánu Atlantis (STS-125) k údržbě Hubble Space Telescopu.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8745" y="185551"/>
            <a:ext cx="4680520" cy="702372"/>
          </a:xfrm>
          <a:prstGeom prst="rect">
            <a:avLst/>
          </a:prstGeom>
          <a:gradFill>
            <a:gsLst>
              <a:gs pos="0">
                <a:srgbClr val="003366"/>
              </a:gs>
              <a:gs pos="52000">
                <a:srgbClr val="0062C4"/>
              </a:gs>
              <a:gs pos="100000">
                <a:srgbClr val="0033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/>
              <a:t>Květen 2009 - Servisní mise 4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24761" y="2947801"/>
            <a:ext cx="3261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Astronauti během této mise vykonali pět „vesmírných procházek“.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4944"/>
            <a:ext cx="2791404" cy="424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59" y="4566585"/>
            <a:ext cx="3339514" cy="221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65273"/>
            <a:ext cx="2291568" cy="345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7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205264" cy="922114"/>
          </a:xfrm>
        </p:spPr>
        <p:txBody>
          <a:bodyPr>
            <a:normAutofit fontScale="90000"/>
          </a:bodyPr>
          <a:lstStyle/>
          <a:p>
            <a:r>
              <a:rPr lang="cs-CZ" dirty="0"/>
              <a:t>Co nám přinesl HUBBLE?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79912" y="1339712"/>
            <a:ext cx="522308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200" dirty="0"/>
              <a:t>Umístění HST mimo zemskou atmosféru umožňuje pořizovat velmi ostré snímky vesmírných těles.</a:t>
            </a:r>
          </a:p>
          <a:p>
            <a:pPr algn="ctr">
              <a:spcAft>
                <a:spcPts val="1200"/>
              </a:spcAft>
            </a:pPr>
            <a:r>
              <a:rPr lang="cs-CZ" sz="2200" dirty="0"/>
              <a:t>Dalekohled předává na Zemi obrazy vesmíru neovlivněné zemskou atmosférou.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904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74" y="3789040"/>
            <a:ext cx="4347654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056" y="3142496"/>
            <a:ext cx="44279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200" dirty="0"/>
              <a:t>Od svého vypuštění se stal jedním z nejdůležitějších dalekohledů v historii astronomie a významně se zasloužil o prohloubení poznatků o vesmíru. </a:t>
            </a:r>
          </a:p>
          <a:p>
            <a:pPr algn="ctr">
              <a:spcAft>
                <a:spcPts val="1200"/>
              </a:spcAft>
            </a:pPr>
            <a:r>
              <a:rPr lang="cs-CZ" sz="2200" dirty="0"/>
              <a:t>Přispěl k mnohým klíčovým objevům, které pomohly astronomům lépe porozumět základním problémům astrofyziky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1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7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1084</TotalTime>
  <Words>632</Words>
  <Application>Microsoft Office PowerPoint</Application>
  <PresentationFormat>Předvádění na obrazovce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Book Antiqua</vt:lpstr>
      <vt:lpstr>Lucida Sans</vt:lpstr>
      <vt:lpstr>Wingdings</vt:lpstr>
      <vt:lpstr>Wingdings 2</vt:lpstr>
      <vt:lpstr>Wingdings 3</vt:lpstr>
      <vt:lpstr>Vrchol</vt:lpstr>
      <vt:lpstr>Prezentace aplikace PowerPoint</vt:lpstr>
      <vt:lpstr>Hubbleův vesmírný dalekohled (zkratka HST z Hubble Space Telescope  krátce Hubble nebo zkratkou HST)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nám přinesl HUBBLE?</vt:lpstr>
      <vt:lpstr>Pohled do vesmíru  z Hubblova vesmírného teleskopu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HUBBLEŮV TELESKOP</dc:title>
  <dc:creator>Špinlerová Zdeňka</dc:creator>
  <cp:lastModifiedBy>Alena Daníčková</cp:lastModifiedBy>
  <cp:revision>67</cp:revision>
  <dcterms:created xsi:type="dcterms:W3CDTF">2012-06-19T16:17:04Z</dcterms:created>
  <dcterms:modified xsi:type="dcterms:W3CDTF">2022-03-03T06:31:23Z</dcterms:modified>
</cp:coreProperties>
</file>